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0948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4504" autoAdjust="0"/>
  </p:normalViewPr>
  <p:slideViewPr>
    <p:cSldViewPr snapToGrid="0" snapToObjects="1">
      <p:cViewPr varScale="1">
        <p:scale>
          <a:sx n="93" d="100"/>
          <a:sy n="93" d="100"/>
        </p:scale>
        <p:origin x="153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jpg>
</file>

<file path=ppt/media/image28.png>
</file>

<file path=ppt/media/image29.jpg>
</file>

<file path=ppt/media/image3.png>
</file>

<file path=ppt/media/image30.jpg>
</file>

<file path=ppt/media/image31.png>
</file>

<file path=ppt/media/image32.jpg>
</file>

<file path=ppt/media/image33.jpg>
</file>

<file path=ppt/media/image34.jpe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jpe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256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845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60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jpg"/><Relationship Id="rId4" Type="http://schemas.openxmlformats.org/officeDocument/2006/relationships/image" Target="../media/image32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alasubramanian1981/Dheesha/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1366066" y="4650014"/>
            <a:ext cx="3978094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Balasubramanian Pandian</a:t>
            </a:r>
          </a:p>
          <a:p>
            <a:r>
              <a:rPr lang="en-US" b="1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24/07/2025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62924"/>
            <a:ext cx="11055544" cy="4714039"/>
          </a:xfrm>
          <a:prstGeom prst="rect">
            <a:avLst/>
          </a:prstGeom>
        </p:spPr>
        <p:txBody>
          <a:bodyPr/>
          <a:lstStyle/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pPr marL="16510">
              <a:lnSpc>
                <a:spcPct val="100000"/>
              </a:lnSpc>
              <a:spcBef>
                <a:spcPts val="1280"/>
              </a:spcBef>
            </a:pP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Create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training label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outcomes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where successful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= 1 &amp;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failure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=</a:t>
            </a:r>
            <a:r>
              <a:rPr lang="en-US" sz="1600" spc="-8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0.</a:t>
            </a:r>
            <a:endParaRPr lang="en-US" sz="1600" dirty="0">
              <a:latin typeface="Carlito"/>
              <a:cs typeface="Carlito"/>
            </a:endParaRPr>
          </a:p>
          <a:p>
            <a:pPr marL="16510">
              <a:lnSpc>
                <a:spcPct val="100000"/>
              </a:lnSpc>
              <a:spcBef>
                <a:spcPts val="1175"/>
              </a:spcBef>
            </a:pP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Outcome</a:t>
            </a:r>
            <a:r>
              <a:rPr lang="en-US" sz="16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column</a:t>
            </a:r>
            <a:r>
              <a:rPr lang="en-US" sz="16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has</a:t>
            </a:r>
            <a:r>
              <a:rPr lang="en-US" sz="1600" spc="-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two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components:</a:t>
            </a:r>
            <a:r>
              <a:rPr lang="en-US" sz="16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‘Mission</a:t>
            </a:r>
            <a:r>
              <a:rPr lang="en-US" sz="16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Outcome’</a:t>
            </a:r>
            <a:r>
              <a:rPr lang="en-US" sz="16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‘Landing</a:t>
            </a:r>
            <a:r>
              <a:rPr lang="en-US" sz="1600" spc="-5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Location’</a:t>
            </a:r>
            <a:endParaRPr lang="en-US" sz="1600" dirty="0">
              <a:latin typeface="Carlito"/>
              <a:cs typeface="Carlito"/>
            </a:endParaRPr>
          </a:p>
          <a:p>
            <a:pPr marL="16510" marR="5080">
              <a:lnSpc>
                <a:spcPct val="150000"/>
              </a:lnSpc>
              <a:spcBef>
                <a:spcPts val="290"/>
              </a:spcBef>
            </a:pP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New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training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label column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‘class’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value of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if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‘Mission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Outcome’ is </a:t>
            </a:r>
            <a:r>
              <a:rPr lang="en-US" sz="16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and 0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otherwise.  </a:t>
            </a:r>
            <a:r>
              <a:rPr lang="en-US" sz="1600" u="heavy" spc="-2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Value </a:t>
            </a:r>
            <a:r>
              <a:rPr lang="en-US" sz="16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Mapping:</a:t>
            </a:r>
            <a:endParaRPr lang="en-US" sz="1600" dirty="0">
              <a:latin typeface="Carlito"/>
              <a:cs typeface="Carlito"/>
            </a:endParaRPr>
          </a:p>
          <a:p>
            <a:pPr marL="16510">
              <a:lnSpc>
                <a:spcPct val="100000"/>
              </a:lnSpc>
              <a:spcBef>
                <a:spcPts val="1275"/>
              </a:spcBef>
            </a:pPr>
            <a:r>
              <a:rPr lang="en-US" sz="16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ASDS, </a:t>
            </a:r>
            <a:r>
              <a:rPr lang="en-US" sz="16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RTLS,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&amp; </a:t>
            </a:r>
            <a:r>
              <a:rPr lang="en-US" sz="1600" spc="-30" dirty="0">
                <a:solidFill>
                  <a:srgbClr val="404040"/>
                </a:solidFill>
                <a:latin typeface="Carlito"/>
                <a:cs typeface="Carlito"/>
              </a:rPr>
              <a:t>True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Ocean –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set to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-&gt;</a:t>
            </a:r>
            <a:r>
              <a:rPr lang="en-US" sz="1600" spc="-8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1</a:t>
            </a:r>
            <a:endParaRPr lang="en-US" sz="1600" dirty="0">
              <a:latin typeface="Carlito"/>
              <a:cs typeface="Carlito"/>
            </a:endParaRPr>
          </a:p>
          <a:p>
            <a:pPr marL="16510">
              <a:lnSpc>
                <a:spcPct val="100000"/>
              </a:lnSpc>
              <a:spcBef>
                <a:spcPts val="1200"/>
              </a:spcBef>
            </a:pP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None </a:t>
            </a:r>
            <a:r>
              <a:rPr lang="en-US" sz="1600" dirty="0" err="1">
                <a:solidFill>
                  <a:srgbClr val="404040"/>
                </a:solidFill>
                <a:latin typeface="Carlito"/>
                <a:cs typeface="Carlito"/>
              </a:rPr>
              <a:t>None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False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ASDS, None ASDS,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False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Ocean,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False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RTLS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–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set to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-&gt;</a:t>
            </a:r>
            <a:r>
              <a:rPr lang="en-US" sz="16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0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1600" spc="-5" dirty="0">
                <a:solidFill>
                  <a:schemeClr val="accent2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GitHub url: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https://github.com/Balasubramanian1981/Dheesha/blob/main/Space%20X%20Falcon%209%20First%20Stage%20Landing%20Prediction-Data%20wrangling.ipynb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E1F448A2-AF79-7EF2-36C0-4BDAF6F580C4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76737"/>
            <a:ext cx="9745589" cy="480022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Exploratory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Analysis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performed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on variables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1600" spc="-50" dirty="0">
                <a:solidFill>
                  <a:srgbClr val="404040"/>
                </a:solidFill>
                <a:latin typeface="Carlito"/>
                <a:cs typeface="Carlito"/>
              </a:rPr>
              <a:t>Number,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Mass,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Site, 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Orbit, Class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16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130" dirty="0">
                <a:solidFill>
                  <a:srgbClr val="404040"/>
                </a:solidFill>
                <a:latin typeface="Carlito"/>
                <a:cs typeface="Carlito"/>
              </a:rPr>
              <a:t>Year.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pPr marL="0" indent="0">
              <a:lnSpc>
                <a:spcPct val="100000"/>
              </a:lnSpc>
              <a:spcBef>
                <a:spcPts val="1050"/>
              </a:spcBef>
              <a:buNone/>
            </a:pPr>
            <a:r>
              <a:rPr lang="en-US" sz="16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Plots</a:t>
            </a:r>
            <a:r>
              <a:rPr lang="en-US" sz="1600" u="heavy" spc="-5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US" sz="16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Used:</a:t>
            </a:r>
            <a:endParaRPr lang="en-US" sz="1600" dirty="0">
              <a:latin typeface="Carlito"/>
              <a:cs typeface="Carlito"/>
            </a:endParaRPr>
          </a:p>
          <a:p>
            <a:pPr marL="12700" marR="405765">
              <a:lnSpc>
                <a:spcPts val="2210"/>
              </a:lnSpc>
              <a:spcBef>
                <a:spcPts val="1430"/>
              </a:spcBef>
            </a:pP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Mass,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Site,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Site, 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Orbit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Rate,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vs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and Success </a:t>
            </a:r>
            <a:r>
              <a:rPr lang="en-US" sz="1600" spc="-60" dirty="0">
                <a:solidFill>
                  <a:srgbClr val="404040"/>
                </a:solidFill>
                <a:latin typeface="Carlito"/>
                <a:cs typeface="Carlito"/>
              </a:rPr>
              <a:t>Yearly</a:t>
            </a:r>
            <a:r>
              <a:rPr lang="en-US" sz="1600" spc="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60" dirty="0">
                <a:solidFill>
                  <a:srgbClr val="404040"/>
                </a:solidFill>
                <a:latin typeface="Carlito"/>
                <a:cs typeface="Carlito"/>
              </a:rPr>
              <a:t>Trend</a:t>
            </a:r>
            <a:endParaRPr lang="en-US" sz="16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160"/>
              </a:spcBef>
            </a:pP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plots, line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charts, and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bar plots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were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to compare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relationships between variables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 to</a:t>
            </a:r>
            <a:endParaRPr lang="en-US" sz="16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decide if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relationship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exists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so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that they could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used in </a:t>
            </a:r>
            <a:r>
              <a:rPr lang="en-US" sz="1600" spc="-10" dirty="0">
                <a:solidFill>
                  <a:srgbClr val="404040"/>
                </a:solidFill>
                <a:latin typeface="Carlito"/>
                <a:cs typeface="Carlito"/>
              </a:rPr>
              <a:t>training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the machine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learning</a:t>
            </a:r>
            <a:r>
              <a:rPr lang="en-US" sz="16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model</a:t>
            </a:r>
          </a:p>
          <a:p>
            <a:pPr marL="0" indent="0">
              <a:lnSpc>
                <a:spcPts val="2300"/>
              </a:lnSpc>
              <a:buNone/>
            </a:pPr>
            <a:r>
              <a:rPr lang="en-US" sz="1600" dirty="0">
                <a:solidFill>
                  <a:schemeClr val="accent2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GitHub </a:t>
            </a:r>
            <a:r>
              <a:rPr lang="en-US" sz="1600" spc="-5" dirty="0">
                <a:solidFill>
                  <a:schemeClr val="accent2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url:</a:t>
            </a:r>
          </a:p>
          <a:p>
            <a:pPr marL="0" indent="0">
              <a:lnSpc>
                <a:spcPts val="2300"/>
              </a:lnSpc>
              <a:buNone/>
            </a:pPr>
            <a:r>
              <a:rPr lang="en-US" sz="1600" dirty="0">
                <a:solidFill>
                  <a:srgbClr val="0B49CB"/>
                </a:solidFill>
                <a:latin typeface="Carlito"/>
                <a:cs typeface="Carlito"/>
              </a:rPr>
              <a:t>https://github.com/Balasubramanian1981/Dheesha/blob/main/EDA%20with%20Visualization.ipynb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ECA39EFF-FB25-7341-EC1A-F9E6D7A71C08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10515601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Loaded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set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into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IBM DB2</a:t>
            </a:r>
            <a:r>
              <a:rPr lang="en-US" sz="1800" spc="-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Database.</a:t>
            </a:r>
            <a:endParaRPr lang="en-US" sz="18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Queried using SQL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Python</a:t>
            </a:r>
            <a:r>
              <a:rPr lang="en-US" sz="18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integration.</a:t>
            </a:r>
            <a:endParaRPr lang="en-US" sz="18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Queries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were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made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get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better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understanding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the</a:t>
            </a:r>
            <a:r>
              <a:rPr lang="en-US" sz="1800" spc="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dataset.</a:t>
            </a:r>
            <a:endParaRPr lang="en-US" sz="1800" dirty="0">
              <a:latin typeface="Carlito"/>
              <a:cs typeface="Carlito"/>
            </a:endParaRPr>
          </a:p>
          <a:p>
            <a:pPr marL="12700" marR="434975">
              <a:lnSpc>
                <a:spcPts val="2200"/>
              </a:lnSpc>
              <a:spcBef>
                <a:spcPts val="1440"/>
              </a:spcBef>
            </a:pP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Queried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information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about launch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names, mission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outcomes, various pay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load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sizes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of 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customers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versions,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and landing</a:t>
            </a:r>
            <a:r>
              <a:rPr lang="en-US" sz="18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15" dirty="0">
                <a:solidFill>
                  <a:srgbClr val="404040"/>
                </a:solidFill>
                <a:latin typeface="Carlito"/>
                <a:cs typeface="Carlito"/>
              </a:rPr>
              <a:t>outcomes</a:t>
            </a:r>
            <a:endParaRPr lang="en-US" sz="18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57781A00-7ABE-6E81-1FE2-7A19286DBF58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387011"/>
            <a:ext cx="10515600" cy="483938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pPr marL="12700" marR="5080">
              <a:lnSpc>
                <a:spcPts val="2210"/>
              </a:lnSpc>
              <a:spcBef>
                <a:spcPts val="335"/>
              </a:spcBef>
            </a:pP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Folium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maps mark Launch Sites, successful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unsuccessful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landings, and a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proximity example 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1600" spc="-40" dirty="0">
                <a:solidFill>
                  <a:srgbClr val="404040"/>
                </a:solidFill>
                <a:latin typeface="Carlito"/>
                <a:cs typeface="Carlito"/>
              </a:rPr>
              <a:t>key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locations: </a:t>
            </a:r>
            <a:r>
              <a:rPr lang="en-US" sz="1600" spc="-60" dirty="0">
                <a:solidFill>
                  <a:srgbClr val="404040"/>
                </a:solidFill>
                <a:latin typeface="Carlito"/>
                <a:cs typeface="Carlito"/>
              </a:rPr>
              <a:t>Railway, Highway,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Coast,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1600" spc="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60" dirty="0">
                <a:solidFill>
                  <a:srgbClr val="404040"/>
                </a:solidFill>
                <a:latin typeface="Carlito"/>
                <a:cs typeface="Carlito"/>
              </a:rPr>
              <a:t>City.</a:t>
            </a:r>
            <a:endParaRPr lang="en-US" sz="1600" dirty="0">
              <a:latin typeface="Carlito"/>
              <a:cs typeface="Carlito"/>
            </a:endParaRP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allows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to understand why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may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located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where they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are.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Also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visualizes 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relative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to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location.</a:t>
            </a:r>
          </a:p>
          <a:p>
            <a:pPr marL="0" marR="311150" indent="0">
              <a:lnSpc>
                <a:spcPts val="2300"/>
              </a:lnSpc>
              <a:spcBef>
                <a:spcPts val="1115"/>
              </a:spcBef>
              <a:buNone/>
            </a:pPr>
            <a:r>
              <a:rPr lang="en-US" sz="1600" dirty="0">
                <a:solidFill>
                  <a:schemeClr val="accent2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GitHub</a:t>
            </a:r>
            <a:r>
              <a:rPr lang="en-US" sz="1600" spc="5" dirty="0">
                <a:solidFill>
                  <a:schemeClr val="accent2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US" sz="1600" spc="-5" dirty="0">
                <a:solidFill>
                  <a:schemeClr val="accent2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url:</a:t>
            </a:r>
          </a:p>
          <a:p>
            <a:pPr marL="0" marR="311150" indent="0">
              <a:lnSpc>
                <a:spcPts val="2300"/>
              </a:lnSpc>
              <a:spcBef>
                <a:spcPts val="1115"/>
              </a:spcBef>
              <a:buNone/>
            </a:pPr>
            <a:r>
              <a:rPr lang="en-US" sz="1400" dirty="0">
                <a:solidFill>
                  <a:srgbClr val="0B49CB"/>
                </a:solidFill>
                <a:latin typeface="Carlito"/>
                <a:cs typeface="Carlito"/>
              </a:rPr>
              <a:t>https://github.com/Balasubramanian1981/Dheesha/blob/main/Interactive%20Visual%20Analytics%20with%20Folium.ipynb</a:t>
            </a:r>
          </a:p>
          <a:p>
            <a:pPr marL="0" marR="311150" indent="0">
              <a:lnSpc>
                <a:spcPts val="2300"/>
              </a:lnSpc>
              <a:spcBef>
                <a:spcPts val="1115"/>
              </a:spcBef>
              <a:buNone/>
            </a:pPr>
            <a:endParaRPr lang="en-US" sz="16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C919BBE6-CEF7-9427-87FB-D8538C1D02EF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Dashboard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includes a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pie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chart and a </a:t>
            </a:r>
            <a:r>
              <a:rPr lang="en-US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scatter</a:t>
            </a:r>
            <a:r>
              <a:rPr lang="en-US" sz="2400" spc="-13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plot.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 marR="84455">
              <a:lnSpc>
                <a:spcPts val="2290"/>
              </a:lnSpc>
              <a:spcBef>
                <a:spcPts val="1275"/>
              </a:spcBef>
            </a:pP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Pie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chart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can be selected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show distribution of successful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landings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across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all launch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sites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 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can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be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selected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show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individual launch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success</a:t>
            </a:r>
            <a:r>
              <a:rPr lang="en-US" sz="2400" spc="-1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3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rates.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ts val="2210"/>
              </a:lnSpc>
              <a:spcBef>
                <a:spcPts val="1375"/>
              </a:spcBef>
            </a:pPr>
            <a:r>
              <a:rPr lang="en-US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plot </a:t>
            </a:r>
            <a:r>
              <a:rPr lang="en-US" sz="2400" spc="-4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takes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two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inputs: All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sites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individual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mass on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slider between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0  and 10000</a:t>
            </a:r>
            <a:r>
              <a:rPr lang="en-US" sz="2400" spc="-1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kg.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The pie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chart is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used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to visualize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success</a:t>
            </a:r>
            <a:r>
              <a:rPr lang="en-US" sz="2400" spc="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4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rate.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50"/>
              </a:lnSpc>
              <a:spcBef>
                <a:spcPts val="1105"/>
              </a:spcBef>
            </a:pP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plot can help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us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see how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varies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across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sites, </a:t>
            </a:r>
            <a:r>
              <a:rPr lang="en-US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mass,</a:t>
            </a:r>
            <a:r>
              <a:rPr lang="en-US" sz="2400" spc="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50"/>
              </a:lnSpc>
            </a:pPr>
            <a:r>
              <a:rPr lang="en-US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version</a:t>
            </a:r>
            <a:r>
              <a:rPr lang="en-US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4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category.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BFD14056-C579-D034-7BC5-45DC6872649B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1307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E8D2516D-A2E7-3D29-452E-D4F7EA8E1640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D94D75-CE25-133D-FCC9-A6A2225F5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4613" y="1825625"/>
            <a:ext cx="7143136" cy="4229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6" y="1560195"/>
            <a:ext cx="4604177" cy="4635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This is </a:t>
            </a:r>
            <a:r>
              <a:rPr lang="en-US" sz="2400" dirty="0">
                <a:solidFill>
                  <a:schemeClr val="tx1"/>
                </a:solidFill>
                <a:latin typeface="Carlito"/>
                <a:cs typeface="Carlito"/>
              </a:rPr>
              <a:t>a </a:t>
            </a:r>
            <a:r>
              <a:rPr lang="en-US" sz="2400" spc="-20" dirty="0">
                <a:solidFill>
                  <a:schemeClr val="tx1"/>
                </a:solidFill>
                <a:latin typeface="Carlito"/>
                <a:cs typeface="Carlito"/>
              </a:rPr>
              <a:t>preview 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chemeClr val="tx1"/>
                </a:solidFill>
                <a:latin typeface="Carlito"/>
                <a:cs typeface="Carlito"/>
              </a:rPr>
              <a:t>the </a:t>
            </a:r>
            <a:r>
              <a:rPr lang="en-US" sz="2400" spc="-15" dirty="0" err="1">
                <a:solidFill>
                  <a:schemeClr val="tx1"/>
                </a:solidFill>
                <a:latin typeface="Carlito"/>
                <a:cs typeface="Carlito"/>
              </a:rPr>
              <a:t>Plotly</a:t>
            </a:r>
            <a:r>
              <a:rPr lang="en-US" sz="2400" spc="-15" dirty="0">
                <a:solidFill>
                  <a:schemeClr val="tx1"/>
                </a:solidFill>
                <a:latin typeface="Carlito"/>
                <a:cs typeface="Carlito"/>
              </a:rPr>
              <a:t> dashboard. 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chemeClr val="tx1"/>
                </a:solidFill>
                <a:latin typeface="Carlito"/>
                <a:cs typeface="Carlito"/>
              </a:rPr>
              <a:t>following 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sides will show </a:t>
            </a:r>
            <a:r>
              <a:rPr lang="en-US" sz="2400" dirty="0">
                <a:solidFill>
                  <a:schemeClr val="tx1"/>
                </a:solidFill>
                <a:latin typeface="Carlito"/>
                <a:cs typeface="Carlito"/>
              </a:rPr>
              <a:t>the </a:t>
            </a:r>
            <a:r>
              <a:rPr lang="en-US" sz="2400" spc="-15" dirty="0">
                <a:solidFill>
                  <a:schemeClr val="tx1"/>
                </a:solidFill>
                <a:latin typeface="Carlito"/>
                <a:cs typeface="Carlito"/>
              </a:rPr>
              <a:t>results 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of </a:t>
            </a:r>
            <a:r>
              <a:rPr lang="en-US" sz="2400" spc="-20" dirty="0">
                <a:solidFill>
                  <a:schemeClr val="tx1"/>
                </a:solidFill>
                <a:latin typeface="Carlito"/>
                <a:cs typeface="Carlito"/>
              </a:rPr>
              <a:t>EDA 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with  </a:t>
            </a:r>
            <a:r>
              <a:rPr lang="en-US" sz="2400" spc="-20" dirty="0">
                <a:solidFill>
                  <a:schemeClr val="tx1"/>
                </a:solidFill>
                <a:latin typeface="Carlito"/>
                <a:cs typeface="Carlito"/>
              </a:rPr>
              <a:t>visualization, EDA 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with </a:t>
            </a:r>
            <a:r>
              <a:rPr lang="en-US" sz="2400" dirty="0">
                <a:solidFill>
                  <a:schemeClr val="tx1"/>
                </a:solidFill>
                <a:latin typeface="Carlito"/>
                <a:cs typeface="Carlito"/>
              </a:rPr>
              <a:t>SQL, </a:t>
            </a:r>
            <a:r>
              <a:rPr lang="en-US" sz="2400" spc="-25" dirty="0">
                <a:solidFill>
                  <a:schemeClr val="tx1"/>
                </a:solidFill>
                <a:latin typeface="Carlito"/>
                <a:cs typeface="Carlito"/>
              </a:rPr>
              <a:t>Interactive </a:t>
            </a:r>
            <a:r>
              <a:rPr lang="en-US" sz="2400" dirty="0">
                <a:solidFill>
                  <a:schemeClr val="tx1"/>
                </a:solidFill>
                <a:latin typeface="Carlito"/>
                <a:cs typeface="Carlito"/>
              </a:rPr>
              <a:t>Map 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with </a:t>
            </a:r>
            <a:r>
              <a:rPr lang="en-US" sz="2400" spc="-20" dirty="0">
                <a:solidFill>
                  <a:schemeClr val="tx1"/>
                </a:solidFill>
                <a:latin typeface="Carlito"/>
                <a:cs typeface="Carlito"/>
              </a:rPr>
              <a:t>Folium, </a:t>
            </a:r>
            <a:r>
              <a:rPr lang="en-US" sz="2400" dirty="0">
                <a:solidFill>
                  <a:schemeClr val="tx1"/>
                </a:solidFill>
                <a:latin typeface="Carlito"/>
                <a:cs typeface="Carlito"/>
              </a:rPr>
              <a:t>and </a:t>
            </a:r>
            <a:r>
              <a:rPr lang="en-US" sz="2400" spc="-10" dirty="0">
                <a:solidFill>
                  <a:schemeClr val="tx1"/>
                </a:solidFill>
                <a:latin typeface="Carlito"/>
                <a:cs typeface="Carlito"/>
              </a:rPr>
              <a:t>finally </a:t>
            </a:r>
            <a:r>
              <a:rPr lang="en-US" sz="2400" dirty="0">
                <a:solidFill>
                  <a:schemeClr val="tx1"/>
                </a:solidFill>
                <a:latin typeface="Carlito"/>
                <a:cs typeface="Carlito"/>
              </a:rPr>
              <a:t>the </a:t>
            </a:r>
            <a:r>
              <a:rPr lang="en-US" sz="2400" spc="-15" dirty="0">
                <a:solidFill>
                  <a:schemeClr val="tx1"/>
                </a:solidFill>
                <a:latin typeface="Carlito"/>
                <a:cs typeface="Carlito"/>
              </a:rPr>
              <a:t>results 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of our </a:t>
            </a:r>
            <a:r>
              <a:rPr lang="en-US" sz="2400" dirty="0">
                <a:solidFill>
                  <a:schemeClr val="tx1"/>
                </a:solidFill>
                <a:latin typeface="Carlito"/>
                <a:cs typeface="Carlito"/>
              </a:rPr>
              <a:t>model 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with  </a:t>
            </a:r>
            <a:r>
              <a:rPr lang="en-US" sz="2400" dirty="0">
                <a:solidFill>
                  <a:schemeClr val="tx1"/>
                </a:solidFill>
                <a:latin typeface="Carlito"/>
                <a:cs typeface="Carlito"/>
              </a:rPr>
              <a:t>about 83%</a:t>
            </a:r>
            <a:r>
              <a:rPr lang="en-US" sz="2400" spc="-5" dirty="0">
                <a:solidFill>
                  <a:schemeClr val="tx1"/>
                </a:solidFill>
                <a:latin typeface="Carlito"/>
                <a:cs typeface="Carlito"/>
              </a:rPr>
              <a:t> </a:t>
            </a:r>
            <a:r>
              <a:rPr lang="en-US" sz="2400" spc="-45" dirty="0">
                <a:solidFill>
                  <a:schemeClr val="tx1"/>
                </a:solidFill>
                <a:latin typeface="Carlito"/>
                <a:cs typeface="Carlito"/>
              </a:rPr>
              <a:t>accuracy.</a:t>
            </a:r>
            <a:endParaRPr lang="en-US" sz="2400" dirty="0">
              <a:solidFill>
                <a:schemeClr val="tx1"/>
              </a:solidFill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DEAAA84C-4720-F752-6647-0951AB4BCF82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96D163-7AF3-A177-AD72-C0B291D514F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416" y="1560195"/>
            <a:ext cx="5858556" cy="341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34256" y="4000657"/>
            <a:ext cx="10515600" cy="184533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18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spc="-20" dirty="0">
                <a:latin typeface="Carlito"/>
                <a:cs typeface="Carlito"/>
              </a:rPr>
              <a:t>Graphic </a:t>
            </a:r>
            <a:r>
              <a:rPr lang="en-US" sz="1800" spc="-10" dirty="0">
                <a:latin typeface="Carlito"/>
                <a:cs typeface="Carlito"/>
              </a:rPr>
              <a:t>suggests </a:t>
            </a:r>
            <a:r>
              <a:rPr lang="en-US" sz="1800" spc="-5" dirty="0">
                <a:latin typeface="Carlito"/>
                <a:cs typeface="Carlito"/>
              </a:rPr>
              <a:t>an </a:t>
            </a:r>
            <a:r>
              <a:rPr lang="en-US" sz="1800" spc="-20" dirty="0">
                <a:latin typeface="Carlito"/>
                <a:cs typeface="Carlito"/>
              </a:rPr>
              <a:t>increase </a:t>
            </a:r>
            <a:r>
              <a:rPr lang="en-US" sz="1800" dirty="0">
                <a:latin typeface="Carlito"/>
                <a:cs typeface="Carlito"/>
              </a:rPr>
              <a:t>in </a:t>
            </a:r>
            <a:r>
              <a:rPr lang="en-US" sz="1800" spc="-15" dirty="0">
                <a:latin typeface="Carlito"/>
                <a:cs typeface="Carlito"/>
              </a:rPr>
              <a:t>success </a:t>
            </a:r>
            <a:r>
              <a:rPr lang="en-US" sz="1800" spc="-40" dirty="0">
                <a:latin typeface="Carlito"/>
                <a:cs typeface="Carlito"/>
              </a:rPr>
              <a:t>rate </a:t>
            </a:r>
            <a:r>
              <a:rPr lang="en-US" sz="1800" spc="-20" dirty="0">
                <a:latin typeface="Carlito"/>
                <a:cs typeface="Carlito"/>
              </a:rPr>
              <a:t>over </a:t>
            </a:r>
            <a:r>
              <a:rPr lang="en-US" sz="1800" spc="-5" dirty="0">
                <a:latin typeface="Carlito"/>
                <a:cs typeface="Carlito"/>
              </a:rPr>
              <a:t>time </a:t>
            </a:r>
            <a:r>
              <a:rPr lang="en-US" sz="1800" spc="-20" dirty="0">
                <a:latin typeface="Carlito"/>
                <a:cs typeface="Carlito"/>
              </a:rPr>
              <a:t>(indicated </a:t>
            </a:r>
            <a:r>
              <a:rPr lang="en-US" sz="1800" dirty="0">
                <a:latin typeface="Carlito"/>
                <a:cs typeface="Carlito"/>
              </a:rPr>
              <a:t>in </a:t>
            </a:r>
            <a:r>
              <a:rPr lang="en-US" sz="1800" spc="-10" dirty="0">
                <a:latin typeface="Carlito"/>
                <a:cs typeface="Carlito"/>
              </a:rPr>
              <a:t>Flight </a:t>
            </a:r>
            <a:r>
              <a:rPr lang="en-US" sz="1800" spc="-5" dirty="0">
                <a:latin typeface="Carlito"/>
                <a:cs typeface="Carlito"/>
              </a:rPr>
              <a:t>Number).  </a:t>
            </a:r>
            <a:r>
              <a:rPr lang="en-US" sz="1800" spc="-25" dirty="0">
                <a:latin typeface="Carlito"/>
                <a:cs typeface="Carlito"/>
              </a:rPr>
              <a:t>Likely </a:t>
            </a:r>
            <a:r>
              <a:rPr lang="en-US" sz="1800" spc="-5" dirty="0">
                <a:latin typeface="Carlito"/>
                <a:cs typeface="Carlito"/>
              </a:rPr>
              <a:t>a big </a:t>
            </a:r>
            <a:r>
              <a:rPr lang="en-US" sz="1800" spc="-25" dirty="0">
                <a:latin typeface="Carlito"/>
                <a:cs typeface="Carlito"/>
              </a:rPr>
              <a:t>breakthrough </a:t>
            </a:r>
            <a:r>
              <a:rPr lang="en-US" sz="1800" spc="-20" dirty="0">
                <a:latin typeface="Carlito"/>
                <a:cs typeface="Carlito"/>
              </a:rPr>
              <a:t>around </a:t>
            </a:r>
            <a:r>
              <a:rPr lang="en-US" sz="1800" spc="-10" dirty="0">
                <a:latin typeface="Carlito"/>
                <a:cs typeface="Carlito"/>
              </a:rPr>
              <a:t>flight </a:t>
            </a:r>
            <a:r>
              <a:rPr lang="en-US" sz="1800" spc="-15" dirty="0">
                <a:latin typeface="Carlito"/>
                <a:cs typeface="Carlito"/>
              </a:rPr>
              <a:t>20 </a:t>
            </a:r>
            <a:r>
              <a:rPr lang="en-US" sz="1800" spc="-5" dirty="0">
                <a:latin typeface="Carlito"/>
                <a:cs typeface="Carlito"/>
              </a:rPr>
              <a:t>which </a:t>
            </a:r>
            <a:r>
              <a:rPr lang="en-US" sz="1800" spc="-15" dirty="0">
                <a:latin typeface="Carlito"/>
                <a:cs typeface="Carlito"/>
              </a:rPr>
              <a:t>significantly </a:t>
            </a:r>
            <a:r>
              <a:rPr lang="en-US" sz="1800" spc="-20" dirty="0">
                <a:latin typeface="Carlito"/>
                <a:cs typeface="Carlito"/>
              </a:rPr>
              <a:t>increased </a:t>
            </a:r>
            <a:r>
              <a:rPr lang="en-US" sz="1800" spc="-15" dirty="0">
                <a:latin typeface="Carlito"/>
                <a:cs typeface="Carlito"/>
              </a:rPr>
              <a:t>success </a:t>
            </a:r>
            <a:r>
              <a:rPr lang="en-US" sz="1800" spc="-25" dirty="0">
                <a:latin typeface="Carlito"/>
                <a:cs typeface="Carlito"/>
              </a:rPr>
              <a:t>rate.  </a:t>
            </a:r>
            <a:r>
              <a:rPr lang="en-US" sz="1800" spc="-20" dirty="0">
                <a:latin typeface="Carlito"/>
                <a:cs typeface="Carlito"/>
              </a:rPr>
              <a:t>CCAFS appears </a:t>
            </a:r>
            <a:r>
              <a:rPr lang="en-US" sz="1800" spc="-15" dirty="0">
                <a:latin typeface="Carlito"/>
                <a:cs typeface="Carlito"/>
              </a:rPr>
              <a:t>to </a:t>
            </a:r>
            <a:r>
              <a:rPr lang="en-US" sz="1800" spc="-5" dirty="0">
                <a:latin typeface="Carlito"/>
                <a:cs typeface="Carlito"/>
              </a:rPr>
              <a:t>be the main </a:t>
            </a:r>
            <a:r>
              <a:rPr lang="en-US" sz="1800" spc="-10" dirty="0">
                <a:latin typeface="Carlito"/>
                <a:cs typeface="Carlito"/>
              </a:rPr>
              <a:t>launch </a:t>
            </a:r>
            <a:r>
              <a:rPr lang="en-US" sz="1800" spc="-15" dirty="0">
                <a:latin typeface="Carlito"/>
                <a:cs typeface="Carlito"/>
              </a:rPr>
              <a:t>site </a:t>
            </a:r>
            <a:r>
              <a:rPr lang="en-US" sz="1800" spc="-5" dirty="0">
                <a:latin typeface="Carlito"/>
                <a:cs typeface="Carlito"/>
              </a:rPr>
              <a:t>as it has the </a:t>
            </a:r>
            <a:r>
              <a:rPr lang="en-US" sz="1800" spc="-20" dirty="0">
                <a:latin typeface="Carlito"/>
                <a:cs typeface="Carlito"/>
              </a:rPr>
              <a:t>most</a:t>
            </a:r>
            <a:r>
              <a:rPr lang="en-US" sz="1800" spc="-90" dirty="0">
                <a:latin typeface="Carlito"/>
                <a:cs typeface="Carlito"/>
              </a:rPr>
              <a:t> </a:t>
            </a:r>
            <a:r>
              <a:rPr lang="en-US" sz="1800" spc="-20" dirty="0">
                <a:latin typeface="Carlito"/>
                <a:cs typeface="Carlito"/>
              </a:rPr>
              <a:t>volume.</a:t>
            </a:r>
            <a:endParaRPr lang="en-US" sz="18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459F7799-4A69-5803-ABE3-ADEF64641D2F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7D0C7BF7-0864-ECC1-663D-D269A8F4E43F}"/>
              </a:ext>
            </a:extLst>
          </p:cNvPr>
          <p:cNvSpPr/>
          <p:nvPr/>
        </p:nvSpPr>
        <p:spPr>
          <a:xfrm>
            <a:off x="534257" y="1462924"/>
            <a:ext cx="10923716" cy="23186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462925"/>
            <a:ext cx="10687961" cy="160057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600" dirty="0">
                <a:latin typeface="Abadi" panose="020B0604020104020204" pitchFamily="34" charset="0"/>
              </a:rPr>
              <a:t>Show a scatter plot of Payload vs. Launch Site</a:t>
            </a:r>
            <a:endParaRPr lang="en-US" sz="16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Show the screenshot of the scatter plot with explanations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spc="-20" dirty="0">
                <a:latin typeface="Carlito"/>
                <a:cs typeface="Carlito"/>
              </a:rPr>
              <a:t>Green indicates successful </a:t>
            </a:r>
            <a:r>
              <a:rPr lang="en-US" sz="1600" spc="-10" dirty="0">
                <a:latin typeface="Carlito"/>
                <a:cs typeface="Carlito"/>
              </a:rPr>
              <a:t>launch; </a:t>
            </a:r>
            <a:r>
              <a:rPr lang="en-US" sz="1600" spc="-15" dirty="0">
                <a:latin typeface="Carlito"/>
                <a:cs typeface="Carlito"/>
              </a:rPr>
              <a:t>Purple </a:t>
            </a:r>
            <a:r>
              <a:rPr lang="en-US" sz="1600" spc="-20" dirty="0">
                <a:latin typeface="Carlito"/>
                <a:cs typeface="Carlito"/>
              </a:rPr>
              <a:t>indicates unsuccessful</a:t>
            </a:r>
            <a:r>
              <a:rPr lang="en-US" sz="1600" spc="185" dirty="0">
                <a:latin typeface="Carlito"/>
                <a:cs typeface="Carlito"/>
              </a:rPr>
              <a:t> </a:t>
            </a:r>
            <a:r>
              <a:rPr lang="en-US" sz="1600" spc="-10" dirty="0">
                <a:latin typeface="Carlito"/>
                <a:cs typeface="Carlito"/>
              </a:rPr>
              <a:t>launch.</a:t>
            </a:r>
            <a:endParaRPr lang="en-US" sz="16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spc="-25" dirty="0">
                <a:latin typeface="Carlito"/>
                <a:cs typeface="Carlito"/>
              </a:rPr>
              <a:t>Payload </a:t>
            </a:r>
            <a:r>
              <a:rPr lang="en-US" sz="1600" spc="-5" dirty="0">
                <a:latin typeface="Carlito"/>
                <a:cs typeface="Carlito"/>
              </a:rPr>
              <a:t>mass </a:t>
            </a:r>
            <a:r>
              <a:rPr lang="en-US" sz="1600" spc="-20" dirty="0">
                <a:latin typeface="Carlito"/>
                <a:cs typeface="Carlito"/>
              </a:rPr>
              <a:t>appears </a:t>
            </a:r>
            <a:r>
              <a:rPr lang="en-US" sz="1600" spc="-15" dirty="0">
                <a:latin typeface="Carlito"/>
                <a:cs typeface="Carlito"/>
              </a:rPr>
              <a:t>to </a:t>
            </a:r>
            <a:r>
              <a:rPr lang="en-US" sz="1600" spc="-20" dirty="0">
                <a:latin typeface="Carlito"/>
                <a:cs typeface="Carlito"/>
              </a:rPr>
              <a:t>fall mostly between </a:t>
            </a:r>
            <a:r>
              <a:rPr lang="en-US" sz="1600" spc="-10" dirty="0">
                <a:latin typeface="Carlito"/>
                <a:cs typeface="Carlito"/>
              </a:rPr>
              <a:t>0-6000 </a:t>
            </a:r>
            <a:r>
              <a:rPr lang="en-US" sz="1600" spc="-5" dirty="0">
                <a:latin typeface="Carlito"/>
                <a:cs typeface="Carlito"/>
              </a:rPr>
              <a:t>kg.  </a:t>
            </a:r>
            <a:r>
              <a:rPr lang="en-US" sz="1600" spc="-25" dirty="0">
                <a:latin typeface="Carlito"/>
                <a:cs typeface="Carlito"/>
              </a:rPr>
              <a:t>Different </a:t>
            </a:r>
            <a:r>
              <a:rPr lang="en-US" sz="1600" spc="-5" dirty="0">
                <a:latin typeface="Carlito"/>
                <a:cs typeface="Carlito"/>
              </a:rPr>
              <a:t>launch </a:t>
            </a:r>
            <a:r>
              <a:rPr lang="en-US" sz="1600" spc="-10" dirty="0">
                <a:latin typeface="Carlito"/>
                <a:cs typeface="Carlito"/>
              </a:rPr>
              <a:t>sites </a:t>
            </a:r>
            <a:r>
              <a:rPr lang="en-US" sz="1600" spc="-5" dirty="0">
                <a:latin typeface="Carlito"/>
                <a:cs typeface="Carlito"/>
              </a:rPr>
              <a:t>also </a:t>
            </a:r>
            <a:r>
              <a:rPr lang="en-US" sz="1600" spc="-15" dirty="0">
                <a:latin typeface="Carlito"/>
                <a:cs typeface="Carlito"/>
              </a:rPr>
              <a:t>seem to use </a:t>
            </a:r>
            <a:r>
              <a:rPr lang="en-US" sz="1600" spc="-25" dirty="0">
                <a:latin typeface="Carlito"/>
                <a:cs typeface="Carlito"/>
              </a:rPr>
              <a:t>different </a:t>
            </a:r>
            <a:r>
              <a:rPr lang="en-US" sz="1600" spc="-20" dirty="0">
                <a:latin typeface="Carlito"/>
                <a:cs typeface="Carlito"/>
              </a:rPr>
              <a:t>payload</a:t>
            </a:r>
            <a:r>
              <a:rPr lang="en-US" sz="1600" spc="-10" dirty="0">
                <a:latin typeface="Carlito"/>
                <a:cs typeface="Carlito"/>
              </a:rPr>
              <a:t> </a:t>
            </a:r>
            <a:r>
              <a:rPr lang="en-US" sz="1600" spc="-5" dirty="0">
                <a:latin typeface="Carlito"/>
                <a:cs typeface="Carlito"/>
              </a:rPr>
              <a:t>mass.</a:t>
            </a:r>
            <a:endParaRPr lang="en-US" sz="16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DB773DF5-52E6-C870-8DB3-AD327162A351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A83263E1-C276-B830-D7F4-DED4207586E6}"/>
              </a:ext>
            </a:extLst>
          </p:cNvPr>
          <p:cNvSpPr/>
          <p:nvPr/>
        </p:nvSpPr>
        <p:spPr>
          <a:xfrm>
            <a:off x="390417" y="3215812"/>
            <a:ext cx="11455685" cy="249661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62B1F312-E9C9-BB13-29A2-33E21AB09E99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AFAE96-8F98-0838-F5C9-3B9D96F73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524" y="430789"/>
            <a:ext cx="3610479" cy="543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62924"/>
            <a:ext cx="3504038" cy="429060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600" dirty="0">
                <a:latin typeface="Abadi" panose="020B0604020104020204" pitchFamily="34" charset="0"/>
              </a:rPr>
              <a:t>Show a </a:t>
            </a:r>
            <a:r>
              <a:rPr lang="en-US" sz="1600" dirty="0">
                <a:latin typeface="Abadi" panose="020B0604020104020204" pitchFamily="34" charset="0"/>
              </a:rPr>
              <a:t>bar chart for the success rate of each orbit </a:t>
            </a:r>
            <a:r>
              <a:rPr lang="en-US" sz="1600" dirty="0" err="1">
                <a:latin typeface="Abadi" panose="020B0604020104020204" pitchFamily="34" charset="0"/>
              </a:rPr>
              <a:t>typeShow</a:t>
            </a:r>
            <a:r>
              <a:rPr lang="en-US" sz="1600" dirty="0">
                <a:latin typeface="Abadi" panose="020B0604020104020204" pitchFamily="34" charset="0"/>
              </a:rPr>
              <a:t> the screenshot of the scatter plot with explanations</a:t>
            </a:r>
          </a:p>
          <a:p>
            <a:pPr marL="12700" marR="5080">
              <a:lnSpc>
                <a:spcPct val="120800"/>
              </a:lnSpc>
              <a:spcBef>
                <a:spcPts val="100"/>
              </a:spcBef>
            </a:pPr>
            <a:r>
              <a:rPr lang="en-US" sz="1600" spc="-15" dirty="0">
                <a:latin typeface="Abadi" panose="020B0604020104020204" pitchFamily="34" charset="0"/>
                <a:cs typeface="Carlito"/>
              </a:rPr>
              <a:t>ES-L1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(1),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GEO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(1), HEO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(1)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have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100%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16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(sample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sizes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parenthesis)  </a:t>
            </a:r>
            <a:r>
              <a:rPr lang="en-US" sz="1600" spc="-10" dirty="0">
                <a:latin typeface="Abadi" panose="020B0604020104020204" pitchFamily="34" charset="0"/>
                <a:cs typeface="Carlito"/>
              </a:rPr>
              <a:t>SSO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(5)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100% </a:t>
            </a:r>
            <a:r>
              <a:rPr lang="en-US" sz="1600" spc="-10" dirty="0">
                <a:latin typeface="Abadi" panose="020B0604020104020204" pitchFamily="34" charset="0"/>
                <a:cs typeface="Carlito"/>
              </a:rPr>
              <a:t>success</a:t>
            </a:r>
            <a:r>
              <a:rPr lang="en-US" sz="1600" spc="4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40" dirty="0">
                <a:latin typeface="Abadi" panose="020B0604020104020204" pitchFamily="34" charset="0"/>
                <a:cs typeface="Carlito"/>
              </a:rPr>
              <a:t>rate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lang="en-US" sz="1600" spc="-25" dirty="0">
                <a:latin typeface="Abadi" panose="020B0604020104020204" pitchFamily="34" charset="0"/>
                <a:cs typeface="Carlito"/>
              </a:rPr>
              <a:t>VLEO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(14)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decent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16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and</a:t>
            </a:r>
            <a:r>
              <a:rPr lang="en-US" sz="1600" spc="15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attempts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lang="en-US" sz="1600" spc="-5" dirty="0">
                <a:latin typeface="Abadi" panose="020B0604020104020204" pitchFamily="34" charset="0"/>
                <a:cs typeface="Carlito"/>
              </a:rPr>
              <a:t>SO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(1)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0% success</a:t>
            </a:r>
            <a:r>
              <a:rPr lang="en-US" sz="1600" spc="8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40" dirty="0">
                <a:latin typeface="Abadi" panose="020B0604020104020204" pitchFamily="34" charset="0"/>
                <a:cs typeface="Carlito"/>
              </a:rPr>
              <a:t>rate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65"/>
              </a:spcBef>
            </a:pPr>
            <a:r>
              <a:rPr lang="en-US" sz="1600" spc="-40" dirty="0">
                <a:latin typeface="Abadi" panose="020B0604020104020204" pitchFamily="34" charset="0"/>
                <a:cs typeface="Carlito"/>
              </a:rPr>
              <a:t>GTO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(27)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has the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around 50%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16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but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largest</a:t>
            </a:r>
            <a:r>
              <a:rPr lang="en-US" sz="1600" spc="22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sample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BF83D216-8D04-4BE5-B961-B322D3C614BA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9F7063B-671C-907E-D05B-68C50825BF08}"/>
              </a:ext>
            </a:extLst>
          </p:cNvPr>
          <p:cNvSpPr/>
          <p:nvPr/>
        </p:nvSpPr>
        <p:spPr>
          <a:xfrm>
            <a:off x="4428161" y="1611852"/>
            <a:ext cx="5291191" cy="35143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17892E65-B10D-B311-AC61-77CD8956B6B9}"/>
              </a:ext>
            </a:extLst>
          </p:cNvPr>
          <p:cNvSpPr txBox="1"/>
          <p:nvPr/>
        </p:nvSpPr>
        <p:spPr>
          <a:xfrm>
            <a:off x="9822094" y="3813777"/>
            <a:ext cx="1869897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400" spc="-5" dirty="0">
                <a:latin typeface="Carlito"/>
                <a:cs typeface="Carlito"/>
              </a:rPr>
              <a:t>Success </a:t>
            </a:r>
            <a:r>
              <a:rPr sz="1400" spc="-25" dirty="0">
                <a:latin typeface="Carlito"/>
                <a:cs typeface="Carlito"/>
              </a:rPr>
              <a:t>Rate </a:t>
            </a:r>
            <a:r>
              <a:rPr sz="1400" spc="-20" dirty="0">
                <a:latin typeface="Carlito"/>
                <a:cs typeface="Carlito"/>
              </a:rPr>
              <a:t>Scale</a:t>
            </a:r>
            <a:r>
              <a:rPr sz="1400" spc="-6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with  </a:t>
            </a:r>
            <a:r>
              <a:rPr sz="1400" dirty="0">
                <a:latin typeface="Carlito"/>
                <a:cs typeface="Carlito"/>
              </a:rPr>
              <a:t>0 as</a:t>
            </a:r>
            <a:r>
              <a:rPr sz="1400" spc="-7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0%</a:t>
            </a:r>
            <a:endParaRPr sz="1400" dirty="0">
              <a:latin typeface="Carlito"/>
              <a:cs typeface="Carlito"/>
            </a:endParaRPr>
          </a:p>
          <a:p>
            <a:pPr marL="12700" marR="1182370">
              <a:lnSpc>
                <a:spcPct val="100000"/>
              </a:lnSpc>
            </a:pPr>
            <a:r>
              <a:rPr sz="1400" dirty="0">
                <a:latin typeface="Carlito"/>
                <a:cs typeface="Carlito"/>
              </a:rPr>
              <a:t>0.6 as</a:t>
            </a:r>
            <a:r>
              <a:rPr sz="1400" spc="-195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60%  1 as</a:t>
            </a:r>
            <a:r>
              <a:rPr sz="1400" spc="-12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100%</a:t>
            </a:r>
            <a:endParaRPr sz="14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462924"/>
            <a:ext cx="10613755" cy="1793984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600" dirty="0">
                <a:latin typeface="Abadi" panose="020B0604020104020204" pitchFamily="34" charset="0"/>
              </a:rPr>
              <a:t>Show a </a:t>
            </a:r>
            <a:r>
              <a:rPr lang="en-US" sz="1600" dirty="0">
                <a:latin typeface="Abadi" panose="020B0604020104020204" pitchFamily="34" charset="0"/>
              </a:rPr>
              <a:t>scatter point of Flight number vs. Orbit </a:t>
            </a:r>
            <a:r>
              <a:rPr lang="en-US" sz="1600" dirty="0" err="1">
                <a:latin typeface="Abadi" panose="020B0604020104020204" pitchFamily="34" charset="0"/>
              </a:rPr>
              <a:t>typeShow</a:t>
            </a:r>
            <a:r>
              <a:rPr lang="en-US" sz="1600" dirty="0">
                <a:latin typeface="Abadi" panose="020B0604020104020204" pitchFamily="34" charset="0"/>
              </a:rPr>
              <a:t> the screenshot of the scatter plot with explanations</a:t>
            </a:r>
          </a:p>
          <a:p>
            <a:pPr marR="3951604">
              <a:lnSpc>
                <a:spcPct val="121200"/>
              </a:lnSpc>
              <a:spcBef>
                <a:spcPts val="100"/>
              </a:spcBef>
            </a:pPr>
            <a:r>
              <a:rPr lang="en-US" sz="1600" spc="-20" dirty="0">
                <a:latin typeface="Abadi" panose="020B0604020104020204" pitchFamily="34" charset="0"/>
                <a:cs typeface="Carlito"/>
              </a:rPr>
              <a:t>Green indicates successful </a:t>
            </a:r>
            <a:r>
              <a:rPr lang="en-US" sz="1600" spc="-10" dirty="0">
                <a:latin typeface="Abadi" panose="020B0604020104020204" pitchFamily="34" charset="0"/>
                <a:cs typeface="Carlito"/>
              </a:rPr>
              <a:t>launch;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Purple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indicates unsuccessful</a:t>
            </a:r>
            <a:r>
              <a:rPr lang="en-US" sz="1600" spc="18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10" dirty="0">
                <a:latin typeface="Abadi" panose="020B0604020104020204" pitchFamily="34" charset="0"/>
                <a:cs typeface="Carlito"/>
              </a:rPr>
              <a:t>launch.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 marR="3951604">
              <a:lnSpc>
                <a:spcPct val="121200"/>
              </a:lnSpc>
              <a:spcBef>
                <a:spcPts val="100"/>
              </a:spcBef>
            </a:pPr>
            <a:r>
              <a:rPr lang="en-US" sz="1600" spc="-15" dirty="0">
                <a:latin typeface="Abadi" panose="020B0604020104020204" pitchFamily="34" charset="0"/>
                <a:cs typeface="Carlito"/>
              </a:rPr>
              <a:t>Launch Orbit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preferences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changed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over </a:t>
            </a:r>
            <a:r>
              <a:rPr lang="en-US" sz="1600" spc="-10" dirty="0">
                <a:latin typeface="Abadi" panose="020B0604020104020204" pitchFamily="34" charset="0"/>
                <a:cs typeface="Carlito"/>
              </a:rPr>
              <a:t>Flight </a:t>
            </a:r>
            <a:r>
              <a:rPr lang="en-US" sz="1600" spc="-50" dirty="0">
                <a:latin typeface="Abadi" panose="020B0604020104020204" pitchFamily="34" charset="0"/>
                <a:cs typeface="Carlito"/>
              </a:rPr>
              <a:t>Number. 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Outcome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seems to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correlate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with this</a:t>
            </a:r>
            <a:r>
              <a:rPr lang="en-US" sz="1600" spc="12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preference.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 marR="5080">
              <a:lnSpc>
                <a:spcPts val="2330"/>
              </a:lnSpc>
              <a:spcBef>
                <a:spcPts val="135"/>
              </a:spcBef>
            </a:pPr>
            <a:r>
              <a:rPr lang="en-US" sz="1600" spc="-15" dirty="0">
                <a:latin typeface="Abadi" panose="020B0604020104020204" pitchFamily="34" charset="0"/>
                <a:cs typeface="Carlito"/>
              </a:rPr>
              <a:t>SpaceX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started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LEO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orbits which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saw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moderate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LEO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returned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VLEO </a:t>
            </a:r>
            <a:r>
              <a:rPr lang="en-US" sz="1600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recent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launches 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SpaceX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appears </a:t>
            </a:r>
            <a:r>
              <a:rPr lang="en-US" sz="16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1600" spc="-25" dirty="0">
                <a:latin typeface="Abadi" panose="020B0604020104020204" pitchFamily="34" charset="0"/>
                <a:cs typeface="Carlito"/>
              </a:rPr>
              <a:t>perform better </a:t>
            </a:r>
            <a:r>
              <a:rPr lang="en-US" sz="1600" dirty="0">
                <a:latin typeface="Abadi" panose="020B0604020104020204" pitchFamily="34" charset="0"/>
                <a:cs typeface="Carlito"/>
              </a:rPr>
              <a:t>in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lower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orbits or </a:t>
            </a:r>
            <a:r>
              <a:rPr lang="en-US" sz="1600" spc="-20" dirty="0">
                <a:latin typeface="Abadi" panose="020B0604020104020204" pitchFamily="34" charset="0"/>
                <a:cs typeface="Carlito"/>
              </a:rPr>
              <a:t>Sun-synchronous</a:t>
            </a:r>
            <a:r>
              <a:rPr lang="en-US" sz="1600" spc="27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5" dirty="0">
                <a:latin typeface="Abadi" panose="020B0604020104020204" pitchFamily="34" charset="0"/>
                <a:cs typeface="Carlito"/>
              </a:rPr>
              <a:t>orbits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751085BF-2D14-09C9-213A-7EC124A257C4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F135DC4A-3B6C-DBED-DBE3-34CBA8E6F518}"/>
              </a:ext>
            </a:extLst>
          </p:cNvPr>
          <p:cNvSpPr/>
          <p:nvPr/>
        </p:nvSpPr>
        <p:spPr>
          <a:xfrm>
            <a:off x="383568" y="3601093"/>
            <a:ext cx="11424863" cy="23759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462924"/>
            <a:ext cx="10515601" cy="213303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600" dirty="0">
                <a:latin typeface="Abadi" panose="020B0604020104020204" pitchFamily="34" charset="0"/>
              </a:rPr>
              <a:t>Show a </a:t>
            </a:r>
            <a:r>
              <a:rPr lang="en-US" sz="1600" dirty="0"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Show the screenshot of the scatter plot with explanations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spc="-20" dirty="0">
                <a:latin typeface="Carlito"/>
                <a:cs typeface="Carlito"/>
              </a:rPr>
              <a:t>Green indicates successful </a:t>
            </a:r>
            <a:r>
              <a:rPr lang="en-US" sz="1600" spc="-10" dirty="0">
                <a:latin typeface="Carlito"/>
                <a:cs typeface="Carlito"/>
              </a:rPr>
              <a:t>launch; </a:t>
            </a:r>
            <a:r>
              <a:rPr lang="en-US" sz="1600" spc="-15" dirty="0">
                <a:latin typeface="Carlito"/>
                <a:cs typeface="Carlito"/>
              </a:rPr>
              <a:t>Purple </a:t>
            </a:r>
            <a:r>
              <a:rPr lang="en-US" sz="1600" spc="-20" dirty="0">
                <a:latin typeface="Carlito"/>
                <a:cs typeface="Carlito"/>
              </a:rPr>
              <a:t>indicates unsuccessful</a:t>
            </a:r>
            <a:r>
              <a:rPr lang="en-US" sz="1600" spc="185" dirty="0">
                <a:latin typeface="Carlito"/>
                <a:cs typeface="Carlito"/>
              </a:rPr>
              <a:t> </a:t>
            </a:r>
            <a:r>
              <a:rPr lang="en-US" sz="1600" spc="-10" dirty="0">
                <a:latin typeface="Carlito"/>
                <a:cs typeface="Carlito"/>
              </a:rPr>
              <a:t>launch.</a:t>
            </a:r>
            <a:endParaRPr lang="en-US" sz="1600" dirty="0">
              <a:latin typeface="Abadi" panose="020B0604020104020204" pitchFamily="34" charset="0"/>
            </a:endParaRPr>
          </a:p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lang="en-US" sz="1600" spc="-25" dirty="0">
                <a:latin typeface="Carlito"/>
                <a:cs typeface="Carlito"/>
              </a:rPr>
              <a:t>Payload </a:t>
            </a:r>
            <a:r>
              <a:rPr lang="en-US" sz="1600" spc="-5" dirty="0">
                <a:latin typeface="Carlito"/>
                <a:cs typeface="Carlito"/>
              </a:rPr>
              <a:t>mass </a:t>
            </a:r>
            <a:r>
              <a:rPr lang="en-US" sz="1600" spc="-20" dirty="0">
                <a:latin typeface="Carlito"/>
                <a:cs typeface="Carlito"/>
              </a:rPr>
              <a:t>seems </a:t>
            </a:r>
            <a:r>
              <a:rPr lang="en-US" sz="1600" spc="-15" dirty="0">
                <a:latin typeface="Carlito"/>
                <a:cs typeface="Carlito"/>
              </a:rPr>
              <a:t>to </a:t>
            </a:r>
            <a:r>
              <a:rPr lang="en-US" sz="1600" spc="-25" dirty="0">
                <a:latin typeface="Carlito"/>
                <a:cs typeface="Carlito"/>
              </a:rPr>
              <a:t>correlate </a:t>
            </a:r>
            <a:r>
              <a:rPr lang="en-US" sz="1600" spc="-5" dirty="0">
                <a:latin typeface="Carlito"/>
                <a:cs typeface="Carlito"/>
              </a:rPr>
              <a:t>with</a:t>
            </a:r>
            <a:r>
              <a:rPr lang="en-US" sz="1600" spc="40" dirty="0">
                <a:latin typeface="Carlito"/>
                <a:cs typeface="Carlito"/>
              </a:rPr>
              <a:t> </a:t>
            </a:r>
            <a:r>
              <a:rPr lang="en-US" sz="1600" spc="-15" dirty="0">
                <a:latin typeface="Carlito"/>
                <a:cs typeface="Carlito"/>
              </a:rPr>
              <a:t>orbit</a:t>
            </a:r>
            <a:endParaRPr lang="en-US" sz="16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lang="en-US" sz="1600" spc="-25" dirty="0">
                <a:latin typeface="Carlito"/>
                <a:cs typeface="Carlito"/>
              </a:rPr>
              <a:t>LEO </a:t>
            </a:r>
            <a:r>
              <a:rPr lang="en-US" sz="1600" spc="-5" dirty="0">
                <a:latin typeface="Carlito"/>
                <a:cs typeface="Carlito"/>
              </a:rPr>
              <a:t>and </a:t>
            </a:r>
            <a:r>
              <a:rPr lang="en-US" sz="1600" spc="-15" dirty="0">
                <a:latin typeface="Carlito"/>
                <a:cs typeface="Carlito"/>
              </a:rPr>
              <a:t>SSO seem to </a:t>
            </a:r>
            <a:r>
              <a:rPr lang="en-US" sz="1600" spc="-25" dirty="0">
                <a:latin typeface="Carlito"/>
                <a:cs typeface="Carlito"/>
              </a:rPr>
              <a:t>have </a:t>
            </a:r>
            <a:r>
              <a:rPr lang="en-US" sz="1600" spc="-20" dirty="0">
                <a:latin typeface="Carlito"/>
                <a:cs typeface="Carlito"/>
              </a:rPr>
              <a:t>relatively low payload</a:t>
            </a:r>
            <a:r>
              <a:rPr lang="en-US" sz="1600" spc="135" dirty="0">
                <a:latin typeface="Carlito"/>
                <a:cs typeface="Carlito"/>
              </a:rPr>
              <a:t> </a:t>
            </a:r>
            <a:r>
              <a:rPr lang="en-US" sz="1600" spc="-5" dirty="0">
                <a:latin typeface="Carlito"/>
                <a:cs typeface="Carlito"/>
              </a:rPr>
              <a:t>mass</a:t>
            </a:r>
            <a:endParaRPr lang="en-US" sz="16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lang="en-US" sz="1600" spc="-5" dirty="0">
                <a:latin typeface="Carlito"/>
                <a:cs typeface="Carlito"/>
              </a:rPr>
              <a:t>The other </a:t>
            </a:r>
            <a:r>
              <a:rPr lang="en-US" sz="1600" spc="-20" dirty="0">
                <a:latin typeface="Carlito"/>
                <a:cs typeface="Carlito"/>
              </a:rPr>
              <a:t>most successful </a:t>
            </a:r>
            <a:r>
              <a:rPr lang="en-US" sz="1600" spc="-5" dirty="0">
                <a:latin typeface="Carlito"/>
                <a:cs typeface="Carlito"/>
              </a:rPr>
              <a:t>orbit </a:t>
            </a:r>
            <a:r>
              <a:rPr lang="en-US" sz="1600" spc="-20" dirty="0">
                <a:latin typeface="Carlito"/>
                <a:cs typeface="Carlito"/>
              </a:rPr>
              <a:t>VLEO </a:t>
            </a:r>
            <a:r>
              <a:rPr lang="en-US" sz="1600" spc="-5" dirty="0">
                <a:latin typeface="Carlito"/>
                <a:cs typeface="Carlito"/>
              </a:rPr>
              <a:t>only has </a:t>
            </a:r>
            <a:r>
              <a:rPr lang="en-US" sz="1600" spc="-10" dirty="0">
                <a:latin typeface="Carlito"/>
                <a:cs typeface="Carlito"/>
              </a:rPr>
              <a:t>payload </a:t>
            </a:r>
            <a:r>
              <a:rPr lang="en-US" sz="1600" spc="-5" dirty="0">
                <a:latin typeface="Carlito"/>
                <a:cs typeface="Carlito"/>
              </a:rPr>
              <a:t>mass </a:t>
            </a:r>
            <a:r>
              <a:rPr lang="en-US" sz="1600" spc="-20" dirty="0">
                <a:latin typeface="Carlito"/>
                <a:cs typeface="Carlito"/>
              </a:rPr>
              <a:t>values </a:t>
            </a:r>
            <a:r>
              <a:rPr lang="en-US" sz="1600" spc="-5" dirty="0">
                <a:latin typeface="Carlito"/>
                <a:cs typeface="Carlito"/>
              </a:rPr>
              <a:t>in the higher end of the</a:t>
            </a:r>
            <a:r>
              <a:rPr lang="en-US" sz="1600" spc="85" dirty="0">
                <a:latin typeface="Carlito"/>
                <a:cs typeface="Carlito"/>
              </a:rPr>
              <a:t> </a:t>
            </a:r>
            <a:r>
              <a:rPr lang="en-US" sz="1600" spc="-25" dirty="0">
                <a:latin typeface="Carlito"/>
                <a:cs typeface="Carlito"/>
              </a:rPr>
              <a:t>range</a:t>
            </a:r>
            <a:endParaRPr lang="en-US" sz="16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41676D3F-0B07-C4C2-9AA2-6721C2E50D8E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D16428F8-3317-E2FA-9062-1024548756FF}"/>
              </a:ext>
            </a:extLst>
          </p:cNvPr>
          <p:cNvSpPr/>
          <p:nvPr/>
        </p:nvSpPr>
        <p:spPr>
          <a:xfrm>
            <a:off x="45719" y="3810418"/>
            <a:ext cx="12094464" cy="23759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82220"/>
            <a:ext cx="3668425" cy="429912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latin typeface="Abadi" panose="020B0604020104020204" pitchFamily="34" charset="0"/>
              </a:rPr>
              <a:t>Show a </a:t>
            </a:r>
            <a:r>
              <a:rPr lang="en-US" sz="2200" dirty="0"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Show the screenshot of the scatter plot with explanations</a:t>
            </a:r>
          </a:p>
          <a:p>
            <a:pPr>
              <a:lnSpc>
                <a:spcPct val="100000"/>
              </a:lnSpc>
              <a:spcBef>
                <a:spcPts val="505"/>
              </a:spcBef>
            </a:pPr>
            <a:r>
              <a:rPr lang="en-US" sz="2400" spc="-15" dirty="0">
                <a:latin typeface="Carlito"/>
                <a:cs typeface="Carlito"/>
              </a:rPr>
              <a:t>Success </a:t>
            </a:r>
            <a:r>
              <a:rPr lang="en-US" sz="2400" spc="-20" dirty="0">
                <a:latin typeface="Carlito"/>
                <a:cs typeface="Carlito"/>
              </a:rPr>
              <a:t>generally </a:t>
            </a:r>
            <a:r>
              <a:rPr lang="en-US" sz="2400" spc="-10" dirty="0">
                <a:latin typeface="Carlito"/>
                <a:cs typeface="Carlito"/>
              </a:rPr>
              <a:t>increases </a:t>
            </a:r>
            <a:r>
              <a:rPr lang="en-US" sz="2400" spc="-20" dirty="0">
                <a:latin typeface="Carlito"/>
                <a:cs typeface="Carlito"/>
              </a:rPr>
              <a:t>over </a:t>
            </a:r>
            <a:r>
              <a:rPr lang="en-US" sz="2400" spc="-5" dirty="0">
                <a:latin typeface="Carlito"/>
                <a:cs typeface="Carlito"/>
              </a:rPr>
              <a:t>time since </a:t>
            </a:r>
            <a:r>
              <a:rPr lang="en-US" sz="2400" spc="-20" dirty="0">
                <a:latin typeface="Carlito"/>
                <a:cs typeface="Carlito"/>
              </a:rPr>
              <a:t>2013 </a:t>
            </a:r>
            <a:r>
              <a:rPr lang="en-US" sz="2400" spc="-5" dirty="0">
                <a:latin typeface="Carlito"/>
                <a:cs typeface="Carlito"/>
              </a:rPr>
              <a:t>with a </a:t>
            </a:r>
            <a:r>
              <a:rPr lang="en-US" sz="2400" spc="-10" dirty="0">
                <a:latin typeface="Carlito"/>
                <a:cs typeface="Carlito"/>
              </a:rPr>
              <a:t>slight </a:t>
            </a:r>
            <a:r>
              <a:rPr lang="en-US" sz="2400" spc="-5" dirty="0">
                <a:latin typeface="Carlito"/>
                <a:cs typeface="Carlito"/>
              </a:rPr>
              <a:t>dip </a:t>
            </a:r>
            <a:r>
              <a:rPr lang="en-US" sz="2400" dirty="0">
                <a:latin typeface="Carlito"/>
                <a:cs typeface="Carlito"/>
              </a:rPr>
              <a:t>in</a:t>
            </a:r>
            <a:r>
              <a:rPr lang="en-US" sz="2400" spc="55" dirty="0">
                <a:latin typeface="Carlito"/>
                <a:cs typeface="Carlito"/>
              </a:rPr>
              <a:t> </a:t>
            </a:r>
            <a:r>
              <a:rPr lang="en-US" sz="2400" spc="-25" dirty="0">
                <a:latin typeface="Carlito"/>
                <a:cs typeface="Carlito"/>
              </a:rPr>
              <a:t>2018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405"/>
              </a:spcBef>
            </a:pPr>
            <a:r>
              <a:rPr lang="en-US" sz="2400" spc="-20" dirty="0">
                <a:latin typeface="Carlito"/>
                <a:cs typeface="Carlito"/>
              </a:rPr>
              <a:t>Success </a:t>
            </a:r>
            <a:r>
              <a:rPr lang="en-US" sz="2400" dirty="0">
                <a:latin typeface="Carlito"/>
                <a:cs typeface="Carlito"/>
              </a:rPr>
              <a:t>in </a:t>
            </a:r>
            <a:r>
              <a:rPr lang="en-US" sz="2400" spc="-25" dirty="0">
                <a:latin typeface="Carlito"/>
                <a:cs typeface="Carlito"/>
              </a:rPr>
              <a:t>recent years </a:t>
            </a:r>
            <a:r>
              <a:rPr lang="en-US" sz="2400" spc="-15" dirty="0">
                <a:latin typeface="Carlito"/>
                <a:cs typeface="Carlito"/>
              </a:rPr>
              <a:t>at </a:t>
            </a:r>
            <a:r>
              <a:rPr lang="en-US" sz="2400" spc="-20" dirty="0">
                <a:latin typeface="Carlito"/>
                <a:cs typeface="Carlito"/>
              </a:rPr>
              <a:t>around</a:t>
            </a:r>
            <a:r>
              <a:rPr lang="en-US" sz="2400" spc="90" dirty="0">
                <a:latin typeface="Carlito"/>
                <a:cs typeface="Carlito"/>
              </a:rPr>
              <a:t> </a:t>
            </a:r>
            <a:r>
              <a:rPr lang="en-US" sz="2400" spc="-25" dirty="0">
                <a:latin typeface="Carlito"/>
                <a:cs typeface="Carlito"/>
              </a:rPr>
              <a:t>80%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DFC3DA88-C982-BAF9-6AC7-466FF3BFA2B9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5DD9683B-19F6-0492-9D62-BD579B11C497}"/>
              </a:ext>
            </a:extLst>
          </p:cNvPr>
          <p:cNvSpPr/>
          <p:nvPr/>
        </p:nvSpPr>
        <p:spPr>
          <a:xfrm>
            <a:off x="4594089" y="1912764"/>
            <a:ext cx="4565904" cy="3049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8">
            <a:extLst>
              <a:ext uri="{FF2B5EF4-FFF2-40B4-BE49-F238E27FC236}">
                <a16:creationId xmlns:a16="http://schemas.microsoft.com/office/drawing/2014/main" id="{E7961545-9774-0850-56FD-1F456FFABFD9}"/>
              </a:ext>
            </a:extLst>
          </p:cNvPr>
          <p:cNvSpPr txBox="1"/>
          <p:nvPr/>
        </p:nvSpPr>
        <p:spPr>
          <a:xfrm>
            <a:off x="9447775" y="3178446"/>
            <a:ext cx="1974214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latin typeface="Carlito"/>
                <a:cs typeface="Carlito"/>
              </a:rPr>
              <a:t>95% confidence interval  </a:t>
            </a:r>
            <a:r>
              <a:rPr sz="1600" spc="-10" dirty="0">
                <a:latin typeface="Carlito"/>
                <a:cs typeface="Carlito"/>
              </a:rPr>
              <a:t>(light blue</a:t>
            </a:r>
            <a:r>
              <a:rPr sz="1600" spc="-100" dirty="0">
                <a:latin typeface="Carlito"/>
                <a:cs typeface="Carlito"/>
              </a:rPr>
              <a:t> </a:t>
            </a:r>
            <a:r>
              <a:rPr sz="1600" spc="-10" dirty="0">
                <a:latin typeface="Carlito"/>
                <a:cs typeface="Carlito"/>
              </a:rPr>
              <a:t>shading)</a:t>
            </a:r>
            <a:endParaRPr sz="160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5846547" cy="4351338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Present your query result with a short explanation here</a:t>
            </a:r>
          </a:p>
          <a:p>
            <a:pPr>
              <a:lnSpc>
                <a:spcPct val="100000"/>
              </a:lnSpc>
              <a:spcBef>
                <a:spcPts val="1300"/>
              </a:spcBef>
            </a:pPr>
            <a:r>
              <a:rPr lang="en-US" sz="2400" dirty="0">
                <a:latin typeface="Abadi" panose="020B0604020104020204" pitchFamily="34" charset="0"/>
                <a:cs typeface="Carlito"/>
              </a:rPr>
              <a:t>Query unique 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names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from</a:t>
            </a:r>
            <a:r>
              <a:rPr lang="en-US" sz="2400" spc="-8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database.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300"/>
              </a:lnSpc>
              <a:spcBef>
                <a:spcPts val="120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CCAFS SLC-40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CCAFSSLC-40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likely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all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represent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</a:t>
            </a:r>
            <a:r>
              <a:rPr lang="en-US" sz="2400" spc="-114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same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300"/>
              </a:lnSpc>
            </a:pPr>
            <a:r>
              <a:rPr lang="en-US"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entry</a:t>
            </a:r>
            <a:r>
              <a:rPr lang="en-US" sz="2400" spc="-35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errors.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 marR="2114550">
              <a:lnSpc>
                <a:spcPct val="141500"/>
              </a:lnSpc>
              <a:spcBef>
                <a:spcPts val="110"/>
              </a:spcBef>
            </a:pPr>
            <a:r>
              <a:rPr lang="en-US" sz="2400" spc="-5" dirty="0">
                <a:latin typeface="Abadi" panose="020B0604020104020204" pitchFamily="34" charset="0"/>
                <a:cs typeface="Carlito"/>
              </a:rPr>
              <a:t>CCAFS </a:t>
            </a:r>
            <a:r>
              <a:rPr lang="en-US" sz="2400" spc="-15" dirty="0">
                <a:latin typeface="Abadi" panose="020B0604020104020204" pitchFamily="34" charset="0"/>
                <a:cs typeface="Carlito"/>
              </a:rPr>
              <a:t>LC-40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was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the </a:t>
            </a:r>
            <a:r>
              <a:rPr lang="en-US" sz="2400" spc="-20" dirty="0">
                <a:latin typeface="Abadi" panose="020B0604020104020204" pitchFamily="34" charset="0"/>
                <a:cs typeface="Carlito"/>
              </a:rPr>
              <a:t>previous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name.  </a:t>
            </a:r>
            <a:r>
              <a:rPr lang="en-US" sz="2400" spc="-25" dirty="0">
                <a:latin typeface="Abadi" panose="020B0604020104020204" pitchFamily="34" charset="0"/>
                <a:cs typeface="Carlito"/>
              </a:rPr>
              <a:t>Likely 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only </a:t>
            </a:r>
            <a:r>
              <a:rPr lang="en-US" sz="2400" dirty="0">
                <a:latin typeface="Abadi" panose="020B0604020104020204" pitchFamily="34" charset="0"/>
                <a:cs typeface="Carlito"/>
              </a:rPr>
              <a:t>3 unique </a:t>
            </a:r>
            <a:r>
              <a:rPr lang="en-US" sz="2400" spc="-5" dirty="0" err="1">
                <a:latin typeface="Abadi" panose="020B0604020104020204" pitchFamily="34" charset="0"/>
                <a:cs typeface="Carlito"/>
              </a:rPr>
              <a:t>launch_site</a:t>
            </a:r>
            <a:r>
              <a:rPr lang="en-US" sz="2400" spc="-5" dirty="0">
                <a:latin typeface="Abadi" panose="020B0604020104020204" pitchFamily="34" charset="0"/>
                <a:cs typeface="Carlito"/>
              </a:rPr>
              <a:t> values:  CCAFS SLC-40, KSC LC-39A,</a:t>
            </a:r>
            <a:r>
              <a:rPr lang="en-US" sz="2400" spc="-31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2400" spc="-40" dirty="0">
                <a:latin typeface="Abadi" panose="020B0604020104020204" pitchFamily="34" charset="0"/>
                <a:cs typeface="Carlito"/>
              </a:rPr>
              <a:t>VAFB </a:t>
            </a:r>
            <a:r>
              <a:rPr lang="en-US" sz="2400" spc="-10" dirty="0">
                <a:latin typeface="Abadi" panose="020B0604020104020204" pitchFamily="34" charset="0"/>
                <a:cs typeface="Carlito"/>
              </a:rPr>
              <a:t>SLC-4E</a:t>
            </a:r>
            <a:endParaRPr lang="en-US" sz="24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00A5CCB0-34DD-8891-5DD0-95A954E4A6E4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1A462E41-F207-8786-AA74-661E7E22EF26}"/>
              </a:ext>
            </a:extLst>
          </p:cNvPr>
          <p:cNvSpPr/>
          <p:nvPr/>
        </p:nvSpPr>
        <p:spPr>
          <a:xfrm>
            <a:off x="7841503" y="1825625"/>
            <a:ext cx="3220212" cy="27630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62925"/>
            <a:ext cx="9745589" cy="900132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68622D84-6654-D090-15B5-B4DB563FBB4B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3A1E464D-BCC2-6DB3-C954-99B8E3720728}"/>
              </a:ext>
            </a:extLst>
          </p:cNvPr>
          <p:cNvSpPr/>
          <p:nvPr/>
        </p:nvSpPr>
        <p:spPr>
          <a:xfrm>
            <a:off x="945221" y="2363056"/>
            <a:ext cx="9955659" cy="377061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9D97E376-90BD-332C-15F6-70D84893BDB8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AC28CF53-7FF0-BD9F-AB26-2D9671F35ECE}"/>
              </a:ext>
            </a:extLst>
          </p:cNvPr>
          <p:cNvSpPr/>
          <p:nvPr/>
        </p:nvSpPr>
        <p:spPr>
          <a:xfrm>
            <a:off x="2208945" y="3115894"/>
            <a:ext cx="6739846" cy="25542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0CADF784-FA33-638A-E006-C0557C3B3B38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248C33DD-D069-179F-8F6A-8538924C0D8E}"/>
              </a:ext>
            </a:extLst>
          </p:cNvPr>
          <p:cNvSpPr/>
          <p:nvPr/>
        </p:nvSpPr>
        <p:spPr>
          <a:xfrm>
            <a:off x="1756881" y="3155881"/>
            <a:ext cx="7695344" cy="28696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757978B5-D630-F9AD-6FCD-E1915861D1EC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1786C4E7-2ED3-D6F9-B442-471DF9A157D4}"/>
              </a:ext>
            </a:extLst>
          </p:cNvPr>
          <p:cNvSpPr/>
          <p:nvPr/>
        </p:nvSpPr>
        <p:spPr>
          <a:xfrm>
            <a:off x="2315987" y="2952981"/>
            <a:ext cx="5995805" cy="28605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123290"/>
            <a:ext cx="10515600" cy="1109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4398BA55-646A-114F-77B6-1565406F4323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5">
            <a:extLst>
              <a:ext uri="{FF2B5EF4-FFF2-40B4-BE49-F238E27FC236}">
                <a16:creationId xmlns:a16="http://schemas.microsoft.com/office/drawing/2014/main" id="{3B25DEEA-8691-F592-ECD2-7CA1B026C079}"/>
              </a:ext>
            </a:extLst>
          </p:cNvPr>
          <p:cNvSpPr/>
          <p:nvPr/>
        </p:nvSpPr>
        <p:spPr>
          <a:xfrm>
            <a:off x="1961380" y="3387530"/>
            <a:ext cx="6886956" cy="26380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2885440"/>
            <a:ext cx="3893429" cy="13004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F8DA9705-9161-A93D-D3A5-84E379B99825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8C2DC6-BB33-65E8-789A-FDE735542C2D}"/>
              </a:ext>
            </a:extLst>
          </p:cNvPr>
          <p:cNvSpPr txBox="1"/>
          <p:nvPr/>
        </p:nvSpPr>
        <p:spPr>
          <a:xfrm>
            <a:off x="5201919" y="1756715"/>
            <a:ext cx="6167121" cy="4330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1300" marR="142875" indent="-228600">
              <a:lnSpc>
                <a:spcPct val="90000"/>
              </a:lnSpc>
              <a:spcBef>
                <a:spcPts val="359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800" spc="-20" dirty="0">
                <a:latin typeface="Abadi" panose="020B0604020104020204" pitchFamily="34" charset="0"/>
                <a:cs typeface="Carlito"/>
              </a:rPr>
              <a:t>Collected </a:t>
            </a:r>
            <a:r>
              <a:rPr lang="en-US" sz="1800" spc="-3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from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public SpaceX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API and </a:t>
            </a:r>
            <a:r>
              <a:rPr lang="en-US" sz="1800" spc="-10" dirty="0">
                <a:latin typeface="Abadi" panose="020B0604020104020204" pitchFamily="34" charset="0"/>
                <a:cs typeface="Carlito"/>
              </a:rPr>
              <a:t>SpaceX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Wikipedia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page. </a:t>
            </a:r>
            <a:r>
              <a:rPr lang="en-US" sz="1800" spc="-25" dirty="0">
                <a:latin typeface="Abadi" panose="020B0604020104020204" pitchFamily="34" charset="0"/>
                <a:cs typeface="Carlito"/>
              </a:rPr>
              <a:t>Created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labels 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column </a:t>
            </a:r>
            <a:r>
              <a:rPr lang="en-US" sz="1800" spc="-35" dirty="0">
                <a:latin typeface="Abadi" panose="020B0604020104020204" pitchFamily="34" charset="0"/>
                <a:cs typeface="Carlito"/>
              </a:rPr>
              <a:t>‘class’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which classifies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landings.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Explored </a:t>
            </a:r>
            <a:r>
              <a:rPr lang="en-US" sz="1800" spc="-3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US" sz="1800" spc="-10" dirty="0">
                <a:latin typeface="Abadi" panose="020B0604020104020204" pitchFamily="34" charset="0"/>
                <a:cs typeface="Carlito"/>
              </a:rPr>
              <a:t>using </a:t>
            </a:r>
            <a:r>
              <a:rPr lang="en-US" sz="1800" dirty="0">
                <a:latin typeface="Abadi" panose="020B0604020104020204" pitchFamily="34" charset="0"/>
                <a:cs typeface="Carlito"/>
              </a:rPr>
              <a:t>SQL, 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visualization, </a:t>
            </a:r>
            <a:r>
              <a:rPr lang="en-US" sz="1800" spc="-25" dirty="0">
                <a:latin typeface="Abadi" panose="020B0604020104020204" pitchFamily="34" charset="0"/>
                <a:cs typeface="Carlito"/>
              </a:rPr>
              <a:t>folium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maps,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dashboards. </a:t>
            </a:r>
            <a:r>
              <a:rPr lang="en-US" sz="1800" spc="-25" dirty="0">
                <a:latin typeface="Abadi" panose="020B0604020104020204" pitchFamily="34" charset="0"/>
                <a:cs typeface="Carlito"/>
              </a:rPr>
              <a:t>Gathered </a:t>
            </a:r>
            <a:r>
              <a:rPr lang="en-US" sz="1800" spc="-30" dirty="0">
                <a:latin typeface="Abadi" panose="020B0604020104020204" pitchFamily="34" charset="0"/>
                <a:cs typeface="Carlito"/>
              </a:rPr>
              <a:t>relevant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columns </a:t>
            </a:r>
            <a:r>
              <a:rPr lang="en-US" sz="1800" spc="-3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be </a:t>
            </a:r>
            <a:r>
              <a:rPr lang="en-US" sz="1800" spc="-10" dirty="0">
                <a:latin typeface="Abadi" panose="020B0604020104020204" pitchFamily="34" charset="0"/>
                <a:cs typeface="Carlito"/>
              </a:rPr>
              <a:t>used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as  </a:t>
            </a:r>
            <a:r>
              <a:rPr lang="en-US" sz="1800" spc="-30" dirty="0">
                <a:latin typeface="Abadi" panose="020B0604020104020204" pitchFamily="34" charset="0"/>
                <a:cs typeface="Carlito"/>
              </a:rPr>
              <a:t>features.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Changed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all </a:t>
            </a:r>
            <a:r>
              <a:rPr lang="en-US" sz="1800" spc="-25" dirty="0">
                <a:latin typeface="Abadi" panose="020B0604020104020204" pitchFamily="34" charset="0"/>
                <a:cs typeface="Carlito"/>
              </a:rPr>
              <a:t>categorical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variables </a:t>
            </a:r>
            <a:r>
              <a:rPr lang="en-US" sz="1800" spc="-3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binary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using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one hot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encoding.  </a:t>
            </a:r>
            <a:r>
              <a:rPr lang="en-US" sz="1800" spc="-25" dirty="0">
                <a:latin typeface="Abadi" panose="020B0604020104020204" pitchFamily="34" charset="0"/>
                <a:cs typeface="Carlito"/>
              </a:rPr>
              <a:t>Standardized </a:t>
            </a:r>
            <a:r>
              <a:rPr lang="en-US" sz="1800" spc="-3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used </a:t>
            </a:r>
            <a:r>
              <a:rPr lang="en-US" sz="1800" spc="-20" dirty="0" err="1">
                <a:latin typeface="Abadi" panose="020B0604020104020204" pitchFamily="34" charset="0"/>
                <a:cs typeface="Carlito"/>
              </a:rPr>
              <a:t>GridSearchCV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800" spc="-30" dirty="0">
                <a:latin typeface="Abadi" panose="020B0604020104020204" pitchFamily="34" charset="0"/>
                <a:cs typeface="Carlito"/>
              </a:rPr>
              <a:t>to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find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best </a:t>
            </a:r>
            <a:r>
              <a:rPr lang="en-US" sz="1800" spc="-40" dirty="0">
                <a:latin typeface="Abadi" panose="020B0604020104020204" pitchFamily="34" charset="0"/>
                <a:cs typeface="Carlito"/>
              </a:rPr>
              <a:t>parameters </a:t>
            </a:r>
            <a:r>
              <a:rPr lang="en-US" sz="1800" spc="-35" dirty="0">
                <a:latin typeface="Abadi" panose="020B0604020104020204" pitchFamily="34" charset="0"/>
                <a:cs typeface="Carlito"/>
              </a:rPr>
              <a:t>for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machine learning  models.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Visualize </a:t>
            </a:r>
            <a:r>
              <a:rPr lang="en-US" sz="1800" spc="-25" dirty="0">
                <a:latin typeface="Abadi" panose="020B0604020104020204" pitchFamily="34" charset="0"/>
                <a:cs typeface="Carlito"/>
              </a:rPr>
              <a:t>accuracy score </a:t>
            </a:r>
            <a:r>
              <a:rPr lang="en-US" sz="1800" dirty="0">
                <a:latin typeface="Abadi" panose="020B0604020104020204" pitchFamily="34" charset="0"/>
                <a:cs typeface="Carlito"/>
              </a:rPr>
              <a:t>of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all</a:t>
            </a:r>
            <a:r>
              <a:rPr lang="en-US" sz="1800" spc="-40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models.</a:t>
            </a:r>
            <a:endParaRPr lang="en-US" sz="18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buClr>
                <a:srgbClr val="BB562C"/>
              </a:buClr>
              <a:buFont typeface="Arial"/>
              <a:buChar char="•"/>
            </a:pPr>
            <a:endParaRPr lang="en-US" sz="1800" dirty="0">
              <a:latin typeface="Abadi" panose="020B0604020104020204" pitchFamily="34" charset="0"/>
              <a:cs typeface="Carlito"/>
            </a:endParaRPr>
          </a:p>
          <a:p>
            <a:pPr marL="241300" marR="5080" indent="-228600">
              <a:lnSpc>
                <a:spcPct val="90900"/>
              </a:lnSpc>
              <a:spcBef>
                <a:spcPts val="1645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800" spc="-20" dirty="0">
                <a:latin typeface="Abadi" panose="020B0604020104020204" pitchFamily="34" charset="0"/>
                <a:cs typeface="Carlito"/>
              </a:rPr>
              <a:t>Four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machine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learning models </a:t>
            </a:r>
            <a:r>
              <a:rPr lang="en-US" sz="1800" spc="-25" dirty="0">
                <a:latin typeface="Abadi" panose="020B0604020104020204" pitchFamily="34" charset="0"/>
                <a:cs typeface="Carlito"/>
              </a:rPr>
              <a:t>were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produced: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Logistic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Regression,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Support </a:t>
            </a:r>
            <a:r>
              <a:rPr lang="en-US" sz="1800" spc="-50" dirty="0">
                <a:latin typeface="Abadi" panose="020B0604020104020204" pitchFamily="34" charset="0"/>
                <a:cs typeface="Carlito"/>
              </a:rPr>
              <a:t>Vector 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Machine,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Decision </a:t>
            </a:r>
            <a:r>
              <a:rPr lang="en-US" sz="1800" spc="-80" dirty="0">
                <a:latin typeface="Abadi" panose="020B0604020104020204" pitchFamily="34" charset="0"/>
                <a:cs typeface="Carlito"/>
              </a:rPr>
              <a:t>Tree </a:t>
            </a:r>
            <a:r>
              <a:rPr lang="en-US" sz="1800" spc="-45" dirty="0">
                <a:latin typeface="Abadi" panose="020B0604020104020204" pitchFamily="34" charset="0"/>
                <a:cs typeface="Carlito"/>
              </a:rPr>
              <a:t>Classifier,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and K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Nearest Neighbors.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All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produced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similar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results 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US" sz="1800" spc="-25" dirty="0">
                <a:latin typeface="Abadi" panose="020B0604020104020204" pitchFamily="34" charset="0"/>
                <a:cs typeface="Carlito"/>
              </a:rPr>
              <a:t>accuracy </a:t>
            </a:r>
            <a:r>
              <a:rPr lang="en-US" sz="1800" spc="-45" dirty="0">
                <a:latin typeface="Abadi" panose="020B0604020104020204" pitchFamily="34" charset="0"/>
                <a:cs typeface="Carlito"/>
              </a:rPr>
              <a:t>rate </a:t>
            </a:r>
            <a:r>
              <a:rPr lang="en-US" sz="1800" dirty="0">
                <a:latin typeface="Abadi" panose="020B0604020104020204" pitchFamily="34" charset="0"/>
                <a:cs typeface="Carlito"/>
              </a:rPr>
              <a:t>of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about 83.33%. All models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over </a:t>
            </a:r>
            <a:r>
              <a:rPr lang="en-US" sz="1800" spc="-25" dirty="0">
                <a:latin typeface="Abadi" panose="020B0604020104020204" pitchFamily="34" charset="0"/>
                <a:cs typeface="Carlito"/>
              </a:rPr>
              <a:t>predicted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landings.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More  </a:t>
            </a:r>
            <a:r>
              <a:rPr lang="en-US" sz="1800" spc="-3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is </a:t>
            </a:r>
            <a:r>
              <a:rPr lang="en-US" sz="1800" spc="-15" dirty="0">
                <a:latin typeface="Abadi" panose="020B0604020104020204" pitchFamily="34" charset="0"/>
                <a:cs typeface="Carlito"/>
              </a:rPr>
              <a:t>needed </a:t>
            </a:r>
            <a:r>
              <a:rPr lang="en-US" sz="1800" spc="-35" dirty="0">
                <a:latin typeface="Abadi" panose="020B0604020104020204" pitchFamily="34" charset="0"/>
                <a:cs typeface="Carlito"/>
              </a:rPr>
              <a:t>for </a:t>
            </a:r>
            <a:r>
              <a:rPr lang="en-US" sz="1800" spc="-40" dirty="0">
                <a:latin typeface="Abadi" panose="020B0604020104020204" pitchFamily="34" charset="0"/>
                <a:cs typeface="Carlito"/>
              </a:rPr>
              <a:t>better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model </a:t>
            </a:r>
            <a:r>
              <a:rPr lang="en-US" sz="1800" spc="-20" dirty="0">
                <a:latin typeface="Abadi" panose="020B0604020104020204" pitchFamily="34" charset="0"/>
                <a:cs typeface="Carlito"/>
              </a:rPr>
              <a:t>determination </a:t>
            </a:r>
            <a:r>
              <a:rPr lang="en-US" sz="1800" spc="-5" dirty="0">
                <a:latin typeface="Abadi" panose="020B0604020104020204" pitchFamily="34" charset="0"/>
                <a:cs typeface="Carlito"/>
              </a:rPr>
              <a:t>and</a:t>
            </a:r>
            <a:r>
              <a:rPr lang="en-US" sz="1800" spc="204" dirty="0">
                <a:latin typeface="Abadi" panose="020B0604020104020204" pitchFamily="34" charset="0"/>
                <a:cs typeface="Carlito"/>
              </a:rPr>
              <a:t> </a:t>
            </a:r>
            <a:r>
              <a:rPr lang="en-US" sz="1800" spc="-50" dirty="0">
                <a:latin typeface="Abadi" panose="020B0604020104020204" pitchFamily="34" charset="0"/>
                <a:cs typeface="Carlito"/>
              </a:rPr>
              <a:t>accuracy.</a:t>
            </a:r>
            <a:endParaRPr lang="en-US" sz="18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215757"/>
            <a:ext cx="10515600" cy="101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49938A1F-7AB4-9C45-3B5F-32D71101805B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9B82DBA3-6F34-81E1-ED3C-239C1BDA63C3}"/>
              </a:ext>
            </a:extLst>
          </p:cNvPr>
          <p:cNvSpPr/>
          <p:nvPr/>
        </p:nvSpPr>
        <p:spPr>
          <a:xfrm>
            <a:off x="2306443" y="2785201"/>
            <a:ext cx="5465955" cy="34411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62924"/>
            <a:ext cx="4243779" cy="471403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5696215D-A88C-EE1B-6EE2-5B23E9B63A43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66584BD-50B1-D4C0-E7C3-0FE03B86590D}"/>
              </a:ext>
            </a:extLst>
          </p:cNvPr>
          <p:cNvSpPr/>
          <p:nvPr/>
        </p:nvSpPr>
        <p:spPr>
          <a:xfrm>
            <a:off x="5474600" y="1402937"/>
            <a:ext cx="5811011" cy="48859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62925"/>
            <a:ext cx="9745589" cy="12905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DC3B6F45-4EFA-07B1-92B4-9BF13C7C23F2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D0CBD2FE-873B-E3C7-3EC6-9112685A4989}"/>
              </a:ext>
            </a:extLst>
          </p:cNvPr>
          <p:cNvSpPr/>
          <p:nvPr/>
        </p:nvSpPr>
        <p:spPr>
          <a:xfrm>
            <a:off x="2374783" y="3317863"/>
            <a:ext cx="7306056" cy="20772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62925"/>
            <a:ext cx="9745589" cy="16501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82193"/>
            <a:ext cx="10515600" cy="1380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046F7B96-87B2-952D-A567-6308D08A8894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365263EF-B650-8C3A-3548-786CAFE6DA05}"/>
              </a:ext>
            </a:extLst>
          </p:cNvPr>
          <p:cNvSpPr/>
          <p:nvPr/>
        </p:nvSpPr>
        <p:spPr>
          <a:xfrm>
            <a:off x="2605287" y="3488296"/>
            <a:ext cx="6257544" cy="23987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62925"/>
            <a:ext cx="9745589" cy="177343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buNone/>
            </a:pP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The left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relative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map.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The right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two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Florida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launch 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since they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each </a:t>
            </a:r>
            <a:r>
              <a:rPr lang="en-US" sz="2000" spc="-65" dirty="0">
                <a:solidFill>
                  <a:srgbClr val="404040"/>
                </a:solidFill>
                <a:latin typeface="Carlito"/>
                <a:cs typeface="Carlito"/>
              </a:rPr>
              <a:t>other.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near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</a:t>
            </a:r>
            <a:r>
              <a:rPr lang="en-US" sz="2000" spc="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ocean.</a:t>
            </a:r>
            <a:endParaRPr lang="en-US" sz="2000" dirty="0">
              <a:latin typeface="Carlito"/>
              <a:cs typeface="Carlito"/>
            </a:endParaRPr>
          </a:p>
          <a:p>
            <a:endParaRPr lang="en-US" sz="1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IN" spc="-37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Launch </a:t>
            </a:r>
            <a:r>
              <a:rPr lang="en-IN" spc="-325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Site</a:t>
            </a:r>
            <a:r>
              <a:rPr lang="en-IN" spc="-45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 </a:t>
            </a:r>
            <a:r>
              <a:rPr lang="en-IN" spc="-305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Locations</a:t>
            </a:r>
            <a:endParaRPr lang="en-US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3AC61FFD-FE2D-5645-5870-6AE13DD569D3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372D715E-B4B4-E3B3-26A1-1872C0602791}"/>
              </a:ext>
            </a:extLst>
          </p:cNvPr>
          <p:cNvSpPr/>
          <p:nvPr/>
        </p:nvSpPr>
        <p:spPr>
          <a:xfrm>
            <a:off x="734028" y="2410645"/>
            <a:ext cx="10279380" cy="36149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62925"/>
            <a:ext cx="9745589" cy="102342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ts val="2305"/>
              </a:lnSpc>
              <a:spcBef>
                <a:spcPts val="100"/>
              </a:spcBef>
              <a:buNone/>
            </a:pP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Clusters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on </a:t>
            </a:r>
            <a:r>
              <a:rPr lang="en-US" sz="1800" spc="-15" dirty="0">
                <a:solidFill>
                  <a:srgbClr val="404040"/>
                </a:solidFill>
                <a:latin typeface="Carlito"/>
                <a:cs typeface="Carlito"/>
              </a:rPr>
              <a:t>Folium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map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can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clicked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on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to display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each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(green icon)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18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endParaRPr lang="en-US" sz="1800" dirty="0">
              <a:latin typeface="Carlito"/>
              <a:cs typeface="Carlito"/>
            </a:endParaRPr>
          </a:p>
          <a:p>
            <a:pPr marL="0" indent="0">
              <a:lnSpc>
                <a:spcPts val="2305"/>
              </a:lnSpc>
              <a:buNone/>
            </a:pP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landing </a:t>
            </a:r>
            <a:r>
              <a:rPr lang="en-US" sz="1800" spc="-15" dirty="0">
                <a:solidFill>
                  <a:srgbClr val="404040"/>
                </a:solidFill>
                <a:latin typeface="Carlito"/>
                <a:cs typeface="Carlito"/>
              </a:rPr>
              <a:t>(red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icon).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In this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example </a:t>
            </a:r>
            <a:r>
              <a:rPr lang="en-US" sz="1800" spc="-40" dirty="0">
                <a:solidFill>
                  <a:srgbClr val="404040"/>
                </a:solidFill>
                <a:latin typeface="Carlito"/>
                <a:cs typeface="Carlito"/>
              </a:rPr>
              <a:t>VAFB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SLC-4E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shows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4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successful landings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and 6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r>
              <a:rPr lang="en-US" sz="18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landings.</a:t>
            </a:r>
            <a:endParaRPr lang="en-US" sz="1800" dirty="0">
              <a:latin typeface="Carlito"/>
              <a:cs typeface="Carlito"/>
            </a:endParaRPr>
          </a:p>
          <a:p>
            <a:pPr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IN" spc="-32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Color-Coded </a:t>
            </a:r>
            <a:r>
              <a:rPr lang="en-IN" spc="-37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Launch</a:t>
            </a:r>
            <a:r>
              <a:rPr lang="en-IN" spc="-53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 </a:t>
            </a:r>
            <a:r>
              <a:rPr lang="en-IN" spc="-27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Markers</a:t>
            </a:r>
            <a:endParaRPr lang="en-US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0E800027-31B7-B66F-E55C-62F67984F400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3785185D-FBA3-9E11-7F6E-F2751C043D52}"/>
              </a:ext>
            </a:extLst>
          </p:cNvPr>
          <p:cNvSpPr/>
          <p:nvPr/>
        </p:nvSpPr>
        <p:spPr>
          <a:xfrm>
            <a:off x="2832548" y="2616007"/>
            <a:ext cx="5620512" cy="35112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74926"/>
            <a:ext cx="8597827" cy="151485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marR="5080" indent="0" algn="just">
              <a:lnSpc>
                <a:spcPct val="80000"/>
              </a:lnSpc>
              <a:spcBef>
                <a:spcPts val="585"/>
              </a:spcBef>
              <a:buNone/>
            </a:pP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Using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KSC </a:t>
            </a:r>
            <a:r>
              <a:rPr lang="en-US" sz="1800" spc="-15" dirty="0">
                <a:solidFill>
                  <a:srgbClr val="404040"/>
                </a:solidFill>
                <a:latin typeface="Carlito"/>
                <a:cs typeface="Carlito"/>
              </a:rPr>
              <a:t>LC-39A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as an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example,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800" spc="-15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1800" spc="-35" dirty="0">
                <a:solidFill>
                  <a:srgbClr val="404040"/>
                </a:solidFill>
                <a:latin typeface="Carlito"/>
                <a:cs typeface="Carlito"/>
              </a:rPr>
              <a:t>railways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large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part and supply 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transportation.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800" spc="-15" dirty="0">
                <a:solidFill>
                  <a:srgbClr val="404040"/>
                </a:solidFill>
                <a:latin typeface="Carlito"/>
                <a:cs typeface="Carlito"/>
              </a:rPr>
              <a:t>sites are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highways </a:t>
            </a:r>
            <a:r>
              <a:rPr lang="en-US" sz="18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human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supply transport. Launch </a:t>
            </a:r>
            <a:r>
              <a:rPr lang="en-US" sz="1800" spc="-15" dirty="0">
                <a:solidFill>
                  <a:srgbClr val="404040"/>
                </a:solidFill>
                <a:latin typeface="Carlito"/>
                <a:cs typeface="Carlito"/>
              </a:rPr>
              <a:t>sites 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also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close </a:t>
            </a:r>
            <a:r>
              <a:rPr lang="en-US" sz="1800" spc="-15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coasts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relatively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far from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cities so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failures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can land in the sea </a:t>
            </a:r>
            <a:r>
              <a:rPr lang="en-US" sz="1800" spc="-40" dirty="0">
                <a:solidFill>
                  <a:srgbClr val="404040"/>
                </a:solidFill>
                <a:latin typeface="Carlito"/>
                <a:cs typeface="Carlito"/>
              </a:rPr>
              <a:t>to 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avoid </a:t>
            </a:r>
            <a:r>
              <a:rPr lang="en-US" sz="1800" spc="-40" dirty="0">
                <a:solidFill>
                  <a:srgbClr val="404040"/>
                </a:solidFill>
                <a:latin typeface="Carlito"/>
                <a:cs typeface="Carlito"/>
              </a:rPr>
              <a:t>rockets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falling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on densely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populated</a:t>
            </a:r>
            <a:r>
              <a:rPr lang="en-US" sz="18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areas.</a:t>
            </a:r>
            <a:endParaRPr lang="en-US" sz="18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IN" spc="-505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Key </a:t>
            </a:r>
            <a:r>
              <a:rPr lang="en-IN" spc="-27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Location</a:t>
            </a:r>
            <a:r>
              <a:rPr lang="en-IN" spc="-445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 </a:t>
            </a:r>
            <a:r>
              <a:rPr lang="en-IN" spc="-26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Proximities</a:t>
            </a:r>
            <a:endParaRPr lang="en-US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E718D8B6-6AAA-3D51-DA85-E02F85187D3D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25F1DAD-41C4-A536-01C8-63D34621B468}"/>
              </a:ext>
            </a:extLst>
          </p:cNvPr>
          <p:cNvSpPr/>
          <p:nvPr/>
        </p:nvSpPr>
        <p:spPr>
          <a:xfrm>
            <a:off x="1292489" y="2694814"/>
            <a:ext cx="8389620" cy="17236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5">
            <a:extLst>
              <a:ext uri="{FF2B5EF4-FFF2-40B4-BE49-F238E27FC236}">
                <a16:creationId xmlns:a16="http://schemas.microsoft.com/office/drawing/2014/main" id="{F62DDDD6-2909-8B36-3629-9300D669E122}"/>
              </a:ext>
            </a:extLst>
          </p:cNvPr>
          <p:cNvGrpSpPr/>
          <p:nvPr/>
        </p:nvGrpSpPr>
        <p:grpSpPr>
          <a:xfrm>
            <a:off x="2997844" y="4440965"/>
            <a:ext cx="7505700" cy="1562100"/>
            <a:chOff x="2802635" y="3552444"/>
            <a:chExt cx="7505700" cy="1562100"/>
          </a:xfrm>
        </p:grpSpPr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F5472D84-77E1-88A7-8889-AD72F33B8174}"/>
                </a:ext>
              </a:extLst>
            </p:cNvPr>
            <p:cNvSpPr/>
            <p:nvPr/>
          </p:nvSpPr>
          <p:spPr>
            <a:xfrm>
              <a:off x="2802635" y="3552444"/>
              <a:ext cx="3409188" cy="1514855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402D637E-0BF4-0B78-06F0-866521A07B5E}"/>
                </a:ext>
              </a:extLst>
            </p:cNvPr>
            <p:cNvSpPr/>
            <p:nvPr/>
          </p:nvSpPr>
          <p:spPr>
            <a:xfrm>
              <a:off x="6211823" y="3552444"/>
              <a:ext cx="4096512" cy="156209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25366"/>
            <a:ext cx="9745589" cy="159249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This is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distribution of successful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sites.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CCAFS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LC-40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old name of  CCAFS SLC-40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so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CCAFS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KSC </a:t>
            </a:r>
            <a:r>
              <a:rPr lang="en-US" sz="2000" spc="-35" dirty="0">
                <a:solidFill>
                  <a:srgbClr val="404040"/>
                </a:solidFill>
                <a:latin typeface="Carlito"/>
                <a:cs typeface="Carlito"/>
              </a:rPr>
              <a:t>have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same amount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successful landings, but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 majority of the 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where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performed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before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name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change. </a:t>
            </a:r>
            <a:r>
              <a:rPr lang="en-US" sz="2000" spc="-40" dirty="0">
                <a:solidFill>
                  <a:srgbClr val="404040"/>
                </a:solidFill>
                <a:latin typeface="Carlito"/>
                <a:cs typeface="Carlito"/>
              </a:rPr>
              <a:t>VAFB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has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smallest share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of successful 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landings.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may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be due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smaller sample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increase in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difficulty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launching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west</a:t>
            </a:r>
            <a:r>
              <a:rPr lang="en-US" sz="2000" spc="-6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coast.</a:t>
            </a:r>
            <a:endParaRPr lang="en-US" sz="20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pc="-385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Successful </a:t>
            </a:r>
            <a:r>
              <a:rPr lang="en-US" spc="-395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Launches Across </a:t>
            </a:r>
            <a:r>
              <a:rPr lang="en-US" spc="-37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Launch</a:t>
            </a:r>
            <a:r>
              <a:rPr lang="en-US" spc="-42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 </a:t>
            </a:r>
            <a:r>
              <a:rPr lang="en-US" spc="-38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Sites</a:t>
            </a:r>
            <a:endParaRPr lang="en-US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E176438F-443B-A14D-D74C-1B9A6B5CBFDB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E15B3D6F-6C08-B511-E02A-B638D94280BA}"/>
              </a:ext>
            </a:extLst>
          </p:cNvPr>
          <p:cNvSpPr/>
          <p:nvPr/>
        </p:nvSpPr>
        <p:spPr>
          <a:xfrm>
            <a:off x="3615851" y="3214116"/>
            <a:ext cx="2570988" cy="25816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E60F030B-DCCC-F477-1D58-C049F5D07E9A}"/>
              </a:ext>
            </a:extLst>
          </p:cNvPr>
          <p:cNvSpPr/>
          <p:nvPr/>
        </p:nvSpPr>
        <p:spPr>
          <a:xfrm>
            <a:off x="7230779" y="3480816"/>
            <a:ext cx="1085087" cy="66598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418074"/>
            <a:ext cx="5660840" cy="4901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253365" indent="-229235">
              <a:lnSpc>
                <a:spcPct val="100000"/>
              </a:lnSpc>
              <a:spcBef>
                <a:spcPts val="850"/>
              </a:spcBef>
              <a:tabLst>
                <a:tab pos="253365" algn="l"/>
                <a:tab pos="254000" algn="l"/>
              </a:tabLst>
            </a:pPr>
            <a:r>
              <a:rPr lang="en-US" sz="2000" spc="-2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Commercial </a:t>
            </a:r>
            <a:r>
              <a:rPr lang="en-US" sz="2000" spc="-1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Space </a:t>
            </a:r>
            <a:r>
              <a:rPr lang="en-US" sz="2000" spc="-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Age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is</a:t>
            </a:r>
            <a:r>
              <a:rPr lang="en-US" sz="2000" spc="5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2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Here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705"/>
              </a:spcBef>
              <a:tabLst>
                <a:tab pos="253365" algn="l"/>
                <a:tab pos="254000" algn="l"/>
              </a:tabLst>
            </a:pPr>
            <a:r>
              <a:rPr lang="en-US" sz="2000" spc="-1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Space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X </a:t>
            </a:r>
            <a:r>
              <a:rPr lang="en-US" sz="2000" spc="-1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has </a:t>
            </a:r>
            <a:r>
              <a:rPr lang="en-US" sz="2000" spc="-2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best pricing </a:t>
            </a:r>
            <a:r>
              <a:rPr lang="en-US" sz="2000" spc="-1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($62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million </a:t>
            </a:r>
            <a:r>
              <a:rPr lang="en-US" sz="2000" spc="-1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$165 million</a:t>
            </a:r>
            <a:r>
              <a:rPr lang="en-US" sz="2000" spc="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USD)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695"/>
              </a:spcBef>
              <a:tabLst>
                <a:tab pos="253365" algn="l"/>
                <a:tab pos="254000" algn="l"/>
              </a:tabLst>
            </a:pPr>
            <a:r>
              <a:rPr lang="en-US" sz="2000" spc="-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Largely </a:t>
            </a:r>
            <a:r>
              <a:rPr lang="en-US" sz="2000" spc="-1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due </a:t>
            </a:r>
            <a:r>
              <a:rPr lang="en-US" sz="2000" spc="-3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ability </a:t>
            </a:r>
            <a:r>
              <a:rPr lang="en-US" sz="2000" spc="-3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to recover </a:t>
            </a:r>
            <a:r>
              <a:rPr lang="en-US" sz="2000" spc="-1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part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of </a:t>
            </a:r>
            <a:r>
              <a:rPr lang="en-US" sz="2000" spc="-4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rocket </a:t>
            </a:r>
            <a:r>
              <a:rPr lang="en-US" sz="2000" spc="-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(Stage</a:t>
            </a:r>
            <a:r>
              <a:rPr lang="en-US" sz="2000" spc="13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1)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700"/>
              </a:spcBef>
              <a:tabLst>
                <a:tab pos="253365" algn="l"/>
                <a:tab pos="254000" algn="l"/>
              </a:tabLst>
            </a:pPr>
            <a:r>
              <a:rPr lang="en-US" sz="2000" spc="-1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Space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Y </a:t>
            </a:r>
            <a:r>
              <a:rPr lang="en-US" sz="2000" spc="-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wants </a:t>
            </a:r>
            <a:r>
              <a:rPr lang="en-US" sz="2000" spc="-3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000" spc="-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compete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with </a:t>
            </a:r>
            <a:r>
              <a:rPr lang="en-US" sz="2000" spc="-1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Space</a:t>
            </a:r>
            <a:r>
              <a:rPr lang="en-US" sz="2000" spc="6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X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r>
              <a:rPr lang="en-US" sz="2000" spc="-1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Space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Y </a:t>
            </a:r>
            <a:r>
              <a:rPr lang="en-US" sz="2000" spc="-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tasks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us </a:t>
            </a:r>
            <a:r>
              <a:rPr lang="en-US" sz="2000" spc="-3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000" spc="-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train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a machine learning model </a:t>
            </a:r>
            <a:r>
              <a:rPr lang="en-US" sz="2000" spc="-6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to  </a:t>
            </a:r>
            <a:r>
              <a:rPr lang="en-US" sz="2000" spc="-2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predict successful </a:t>
            </a:r>
            <a:r>
              <a:rPr lang="en-US" sz="2000" spc="-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Stage </a:t>
            </a:r>
            <a:r>
              <a:rPr lang="en-US" sz="2000" spc="-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1</a:t>
            </a:r>
            <a:r>
              <a:rPr lang="en-US" sz="2000" spc="4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000" spc="-25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  <a:cs typeface="Carlito"/>
              </a:rPr>
              <a:t>recovery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  <a:cs typeface="Carlito"/>
            </a:endParaRPr>
          </a:p>
          <a:p>
            <a:pPr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2548D3F3-B7CB-542C-B835-8B9F8DA6615A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7">
            <a:extLst>
              <a:ext uri="{FF2B5EF4-FFF2-40B4-BE49-F238E27FC236}">
                <a16:creationId xmlns:a16="http://schemas.microsoft.com/office/drawing/2014/main" id="{E72D3389-8C6F-8516-8CB6-7FB6790F2D10}"/>
              </a:ext>
            </a:extLst>
          </p:cNvPr>
          <p:cNvSpPr/>
          <p:nvPr/>
        </p:nvSpPr>
        <p:spPr>
          <a:xfrm>
            <a:off x="7190132" y="1793265"/>
            <a:ext cx="4043171" cy="40446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8">
            <a:extLst>
              <a:ext uri="{FF2B5EF4-FFF2-40B4-BE49-F238E27FC236}">
                <a16:creationId xmlns:a16="http://schemas.microsoft.com/office/drawing/2014/main" id="{16F09AEE-F656-4168-0CBB-411DF4F7EBB4}"/>
              </a:ext>
            </a:extLst>
          </p:cNvPr>
          <p:cNvSpPr txBox="1"/>
          <p:nvPr/>
        </p:nvSpPr>
        <p:spPr>
          <a:xfrm>
            <a:off x="7640827" y="5831028"/>
            <a:ext cx="254254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5" dirty="0">
                <a:latin typeface="Carlito"/>
                <a:cs typeface="Carlito"/>
              </a:rPr>
              <a:t>SpaceX </a:t>
            </a:r>
            <a:r>
              <a:rPr sz="1400" spc="-20" dirty="0">
                <a:latin typeface="Carlito"/>
                <a:cs typeface="Carlito"/>
              </a:rPr>
              <a:t>Falcon </a:t>
            </a:r>
            <a:r>
              <a:rPr sz="1400" dirty="0">
                <a:latin typeface="Carlito"/>
                <a:cs typeface="Carlito"/>
              </a:rPr>
              <a:t>9 </a:t>
            </a:r>
            <a:r>
              <a:rPr sz="1400" spc="-25" dirty="0">
                <a:latin typeface="Carlito"/>
                <a:cs typeface="Carlito"/>
              </a:rPr>
              <a:t>Rocket </a:t>
            </a:r>
            <a:r>
              <a:rPr sz="1400" dirty="0">
                <a:latin typeface="Carlito"/>
                <a:cs typeface="Carlito"/>
              </a:rPr>
              <a:t>– </a:t>
            </a:r>
            <a:r>
              <a:rPr sz="1400" spc="-5" dirty="0">
                <a:latin typeface="Carlito"/>
                <a:cs typeface="Carlito"/>
              </a:rPr>
              <a:t>The</a:t>
            </a:r>
            <a:r>
              <a:rPr sz="1400" spc="-185" dirty="0">
                <a:latin typeface="Carlito"/>
                <a:cs typeface="Carlito"/>
              </a:rPr>
              <a:t> </a:t>
            </a:r>
            <a:r>
              <a:rPr sz="1400" spc="-45" dirty="0">
                <a:latin typeface="Carlito"/>
                <a:cs typeface="Carlito"/>
              </a:rPr>
              <a:t>Verge</a:t>
            </a:r>
            <a:endParaRPr sz="14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31285" y="1380966"/>
            <a:ext cx="10551583" cy="145399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KSC LC-39A has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highest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z="2000" spc="-40" dirty="0">
                <a:solidFill>
                  <a:srgbClr val="404040"/>
                </a:solidFill>
                <a:latin typeface="Carlito"/>
                <a:cs typeface="Carlito"/>
              </a:rPr>
              <a:t>rate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10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landings and 3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failed</a:t>
            </a:r>
            <a:r>
              <a:rPr lang="en-US" sz="20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landings.</a:t>
            </a:r>
            <a:endParaRPr lang="en-US" sz="20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sz="2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pc="-285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Highest </a:t>
            </a:r>
            <a:r>
              <a:rPr lang="en-US" spc="-52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Success </a:t>
            </a:r>
            <a:r>
              <a:rPr lang="en-US" spc="-395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Rate </a:t>
            </a:r>
            <a:r>
              <a:rPr lang="en-US" spc="-37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Launch</a:t>
            </a:r>
            <a:r>
              <a:rPr lang="en-US" spc="-40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 </a:t>
            </a:r>
            <a:r>
              <a:rPr lang="en-US" spc="-325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Site</a:t>
            </a:r>
            <a:endParaRPr lang="en-US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B22F19EE-FC6A-37FF-0834-BCC73578E3F0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450A75D-0D68-EFC8-EE5F-63B1C407A8BA}"/>
              </a:ext>
            </a:extLst>
          </p:cNvPr>
          <p:cNvSpPr/>
          <p:nvPr/>
        </p:nvSpPr>
        <p:spPr>
          <a:xfrm>
            <a:off x="4811267" y="3332387"/>
            <a:ext cx="2570988" cy="25709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FC1DAD4F-2538-5A8E-9759-B96612A8BD26}"/>
              </a:ext>
            </a:extLst>
          </p:cNvPr>
          <p:cNvSpPr/>
          <p:nvPr/>
        </p:nvSpPr>
        <p:spPr>
          <a:xfrm>
            <a:off x="1248155" y="3397920"/>
            <a:ext cx="3401568" cy="1524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43663CD0-DF9E-DA3D-3EFD-0AF233345DCA}"/>
              </a:ext>
            </a:extLst>
          </p:cNvPr>
          <p:cNvSpPr/>
          <p:nvPr/>
        </p:nvSpPr>
        <p:spPr>
          <a:xfrm>
            <a:off x="8031480" y="3518315"/>
            <a:ext cx="324611" cy="3048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76738"/>
            <a:ext cx="10414662" cy="19212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spc="-5" dirty="0" err="1">
                <a:solidFill>
                  <a:srgbClr val="404040"/>
                </a:solidFill>
                <a:latin typeface="Carlito"/>
                <a:cs typeface="Carlito"/>
              </a:rPr>
              <a:t>Plotly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 dashboard has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range </a:t>
            </a:r>
            <a:r>
              <a:rPr lang="en-US" sz="2000" spc="-60" dirty="0">
                <a:solidFill>
                  <a:srgbClr val="404040"/>
                </a:solidFill>
                <a:latin typeface="Carlito"/>
                <a:cs typeface="Carlito"/>
              </a:rPr>
              <a:t>selector. </a:t>
            </a:r>
            <a:r>
              <a:rPr lang="en-US" sz="2000" spc="-65" dirty="0">
                <a:solidFill>
                  <a:srgbClr val="404040"/>
                </a:solidFill>
                <a:latin typeface="Carlito"/>
                <a:cs typeface="Carlito"/>
              </a:rPr>
              <a:t>However,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is </a:t>
            </a:r>
            <a:r>
              <a:rPr lang="en-US" sz="2000" spc="-10" dirty="0">
                <a:solidFill>
                  <a:srgbClr val="404040"/>
                </a:solidFill>
                <a:latin typeface="Carlito"/>
                <a:cs typeface="Carlito"/>
              </a:rPr>
              <a:t>set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0-10000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instead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max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15600.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Class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indicates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landing and 0 </a:t>
            </a: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failure.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plot also  accounts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category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in color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and number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launches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000" spc="-15" dirty="0">
                <a:solidFill>
                  <a:srgbClr val="404040"/>
                </a:solidFill>
                <a:latin typeface="Carlito"/>
                <a:cs typeface="Carlito"/>
              </a:rPr>
              <a:t>point </a:t>
            </a:r>
            <a:r>
              <a:rPr lang="en-US" sz="2000" spc="-25" dirty="0">
                <a:solidFill>
                  <a:srgbClr val="404040"/>
                </a:solidFill>
                <a:latin typeface="Carlito"/>
                <a:cs typeface="Carlito"/>
              </a:rPr>
              <a:t>size.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this 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particular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range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0-6000,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interestingly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there </a:t>
            </a:r>
            <a:r>
              <a:rPr lang="en-US" sz="2000" spc="-20" dirty="0">
                <a:solidFill>
                  <a:srgbClr val="404040"/>
                </a:solidFill>
                <a:latin typeface="Carlito"/>
                <a:cs typeface="Carlito"/>
              </a:rPr>
              <a:t>are two failed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000" spc="-5" dirty="0">
                <a:solidFill>
                  <a:srgbClr val="404040"/>
                </a:solidFill>
                <a:latin typeface="Carlito"/>
                <a:cs typeface="Carlito"/>
              </a:rPr>
              <a:t>with payloads of </a:t>
            </a:r>
            <a:r>
              <a:rPr lang="en-US" sz="2000" spc="-45" dirty="0">
                <a:solidFill>
                  <a:srgbClr val="404040"/>
                </a:solidFill>
                <a:latin typeface="Carlito"/>
                <a:cs typeface="Carlito"/>
              </a:rPr>
              <a:t>zero</a:t>
            </a:r>
            <a:r>
              <a:rPr lang="en-US" sz="20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Carlito"/>
                <a:cs typeface="Carlito"/>
              </a:rPr>
              <a:t>kg.</a:t>
            </a:r>
            <a:endParaRPr lang="en-US" sz="20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pc="-385" dirty="0">
                <a:solidFill>
                  <a:srgbClr val="0B49CB"/>
                </a:solidFill>
                <a:latin typeface="Abadi" panose="020B0604020104020204" pitchFamily="34" charset="0"/>
              </a:rPr>
              <a:t>Payload </a:t>
            </a:r>
            <a:r>
              <a:rPr lang="en-US" spc="-390" dirty="0">
                <a:solidFill>
                  <a:srgbClr val="0B49CB"/>
                </a:solidFill>
                <a:latin typeface="Abadi" panose="020B0604020104020204" pitchFamily="34" charset="0"/>
              </a:rPr>
              <a:t>Mass </a:t>
            </a:r>
            <a:r>
              <a:rPr lang="en-US" spc="-365" dirty="0">
                <a:solidFill>
                  <a:srgbClr val="0B49CB"/>
                </a:solidFill>
                <a:latin typeface="Abadi" panose="020B0604020104020204" pitchFamily="34" charset="0"/>
              </a:rPr>
              <a:t>vs. </a:t>
            </a:r>
            <a:r>
              <a:rPr lang="en-US" spc="-520" dirty="0">
                <a:solidFill>
                  <a:srgbClr val="0B49CB"/>
                </a:solidFill>
                <a:latin typeface="Abadi" panose="020B0604020104020204" pitchFamily="34" charset="0"/>
              </a:rPr>
              <a:t>Success </a:t>
            </a:r>
            <a:r>
              <a:rPr lang="en-US" spc="-365" dirty="0">
                <a:solidFill>
                  <a:srgbClr val="0B49CB"/>
                </a:solidFill>
                <a:latin typeface="Abadi" panose="020B0604020104020204" pitchFamily="34" charset="0"/>
              </a:rPr>
              <a:t>vs. </a:t>
            </a:r>
            <a:r>
              <a:rPr lang="en-US" spc="-270" dirty="0">
                <a:solidFill>
                  <a:srgbClr val="0B49CB"/>
                </a:solidFill>
                <a:latin typeface="Abadi" panose="020B0604020104020204" pitchFamily="34" charset="0"/>
              </a:rPr>
              <a:t>Booster </a:t>
            </a:r>
            <a:r>
              <a:rPr lang="en-US" spc="-33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Version</a:t>
            </a:r>
            <a:r>
              <a:rPr lang="en-US" spc="-409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 </a:t>
            </a:r>
            <a:r>
              <a:rPr lang="en-US" spc="-330" dirty="0">
                <a:solidFill>
                  <a:srgbClr val="0B49CB"/>
                </a:solidFill>
                <a:uFill>
                  <a:solidFill>
                    <a:srgbClr val="7D7D7D"/>
                  </a:solidFill>
                </a:uFill>
                <a:latin typeface="Abadi" panose="020B0604020104020204" pitchFamily="34" charset="0"/>
              </a:rPr>
              <a:t>Category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BB9FCE08-EA97-840B-DD19-B46CFA81B288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DE7F9D8-D49A-2A8E-21F0-6E6852A4D7E0}"/>
              </a:ext>
            </a:extLst>
          </p:cNvPr>
          <p:cNvSpPr/>
          <p:nvPr/>
        </p:nvSpPr>
        <p:spPr>
          <a:xfrm>
            <a:off x="243788" y="3419230"/>
            <a:ext cx="11568046" cy="27555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62924"/>
            <a:ext cx="3288281" cy="44307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latin typeface="Abadi"/>
              </a:rPr>
              <a:t>Visualize the built model accuracy for all built classification models, in a bar 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latin typeface="Abadi" panose="020B0604020104020204" pitchFamily="34" charset="0"/>
              </a:rPr>
              <a:t>Find which model has the highest classification accuracy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400" dirty="0"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400" dirty="0"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AE60002F-576B-7094-2D50-34BCCECC53E6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7">
            <a:extLst>
              <a:ext uri="{FF2B5EF4-FFF2-40B4-BE49-F238E27FC236}">
                <a16:creationId xmlns:a16="http://schemas.microsoft.com/office/drawing/2014/main" id="{90A2E987-2106-185E-516A-2DC5F33DD460}"/>
              </a:ext>
            </a:extLst>
          </p:cNvPr>
          <p:cNvSpPr/>
          <p:nvPr/>
        </p:nvSpPr>
        <p:spPr>
          <a:xfrm>
            <a:off x="6096000" y="1462924"/>
            <a:ext cx="5076444" cy="33375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62923"/>
            <a:ext cx="4428713" cy="475294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Show the confusion matrix of the best performing model with an explanation</a:t>
            </a:r>
          </a:p>
          <a:p>
            <a:pPr marR="158750">
              <a:lnSpc>
                <a:spcPct val="112500"/>
              </a:lnSpc>
              <a:spcBef>
                <a:spcPts val="100"/>
              </a:spcBef>
            </a:pPr>
            <a:r>
              <a:rPr lang="en-US" sz="1800" spc="-5" dirty="0">
                <a:latin typeface="Carlito"/>
                <a:cs typeface="Carlito"/>
              </a:rPr>
              <a:t>Since </a:t>
            </a:r>
            <a:r>
              <a:rPr lang="en-US" sz="1800" dirty="0">
                <a:latin typeface="Carlito"/>
                <a:cs typeface="Carlito"/>
              </a:rPr>
              <a:t>all </a:t>
            </a:r>
            <a:r>
              <a:rPr lang="en-US" sz="1800" spc="-5" dirty="0">
                <a:latin typeface="Carlito"/>
                <a:cs typeface="Carlito"/>
              </a:rPr>
              <a:t>models </a:t>
            </a:r>
            <a:r>
              <a:rPr lang="en-US" sz="1800" spc="-25" dirty="0">
                <a:latin typeface="Carlito"/>
                <a:cs typeface="Carlito"/>
              </a:rPr>
              <a:t>performed </a:t>
            </a:r>
            <a:r>
              <a:rPr lang="en-US" sz="1800" spc="-5" dirty="0">
                <a:latin typeface="Carlito"/>
                <a:cs typeface="Carlito"/>
              </a:rPr>
              <a:t>the </a:t>
            </a:r>
            <a:r>
              <a:rPr lang="en-US" sz="1800" spc="-10" dirty="0">
                <a:latin typeface="Carlito"/>
                <a:cs typeface="Carlito"/>
              </a:rPr>
              <a:t>same </a:t>
            </a:r>
            <a:r>
              <a:rPr lang="en-US" sz="1800" spc="-25" dirty="0">
                <a:latin typeface="Carlito"/>
                <a:cs typeface="Carlito"/>
              </a:rPr>
              <a:t>for </a:t>
            </a:r>
            <a:r>
              <a:rPr lang="en-US" sz="1800" spc="-5" dirty="0">
                <a:latin typeface="Carlito"/>
                <a:cs typeface="Carlito"/>
              </a:rPr>
              <a:t>the </a:t>
            </a:r>
            <a:r>
              <a:rPr lang="en-US" sz="1800" spc="-20" dirty="0">
                <a:latin typeface="Carlito"/>
                <a:cs typeface="Carlito"/>
              </a:rPr>
              <a:t>test set, </a:t>
            </a:r>
            <a:r>
              <a:rPr lang="en-US" sz="1800" spc="-5" dirty="0">
                <a:latin typeface="Carlito"/>
                <a:cs typeface="Carlito"/>
              </a:rPr>
              <a:t>the </a:t>
            </a:r>
            <a:r>
              <a:rPr lang="en-US" sz="1800" spc="-20" dirty="0">
                <a:latin typeface="Carlito"/>
                <a:cs typeface="Carlito"/>
              </a:rPr>
              <a:t>confusion </a:t>
            </a:r>
            <a:r>
              <a:rPr lang="en-US" sz="1800" spc="-10" dirty="0">
                <a:latin typeface="Carlito"/>
                <a:cs typeface="Carlito"/>
              </a:rPr>
              <a:t>matrix is </a:t>
            </a:r>
            <a:r>
              <a:rPr lang="en-US" sz="1800" spc="-5" dirty="0">
                <a:latin typeface="Carlito"/>
                <a:cs typeface="Carlito"/>
              </a:rPr>
              <a:t>the </a:t>
            </a:r>
            <a:r>
              <a:rPr lang="en-US" sz="1800" spc="-10" dirty="0">
                <a:latin typeface="Carlito"/>
                <a:cs typeface="Carlito"/>
              </a:rPr>
              <a:t>same </a:t>
            </a:r>
            <a:r>
              <a:rPr lang="en-US" sz="1800" spc="-20" dirty="0">
                <a:latin typeface="Carlito"/>
                <a:cs typeface="Carlito"/>
              </a:rPr>
              <a:t>across </a:t>
            </a:r>
            <a:r>
              <a:rPr lang="en-US" sz="1800" dirty="0">
                <a:latin typeface="Carlito"/>
                <a:cs typeface="Carlito"/>
              </a:rPr>
              <a:t>all </a:t>
            </a:r>
            <a:r>
              <a:rPr lang="en-US" sz="1800" spc="-5" dirty="0">
                <a:latin typeface="Carlito"/>
                <a:cs typeface="Carlito"/>
              </a:rPr>
              <a:t>models.  The </a:t>
            </a:r>
            <a:r>
              <a:rPr lang="en-US" sz="1800" spc="-15" dirty="0">
                <a:latin typeface="Carlito"/>
                <a:cs typeface="Carlito"/>
              </a:rPr>
              <a:t>models </a:t>
            </a:r>
            <a:r>
              <a:rPr lang="en-US" sz="1800" spc="-20" dirty="0">
                <a:latin typeface="Carlito"/>
                <a:cs typeface="Carlito"/>
              </a:rPr>
              <a:t>predicted </a:t>
            </a:r>
            <a:r>
              <a:rPr lang="en-US" sz="1800" spc="-5" dirty="0">
                <a:latin typeface="Carlito"/>
                <a:cs typeface="Carlito"/>
              </a:rPr>
              <a:t>12 </a:t>
            </a:r>
            <a:r>
              <a:rPr lang="en-US" sz="1800" spc="-20" dirty="0">
                <a:latin typeface="Carlito"/>
                <a:cs typeface="Carlito"/>
              </a:rPr>
              <a:t>successful </a:t>
            </a:r>
            <a:r>
              <a:rPr lang="en-US" sz="1800" spc="-10" dirty="0">
                <a:latin typeface="Carlito"/>
                <a:cs typeface="Carlito"/>
              </a:rPr>
              <a:t>landings </a:t>
            </a:r>
            <a:r>
              <a:rPr lang="en-US" sz="1800" spc="-5" dirty="0">
                <a:latin typeface="Carlito"/>
                <a:cs typeface="Carlito"/>
              </a:rPr>
              <a:t>when the true label</a:t>
            </a:r>
            <a:r>
              <a:rPr lang="en-US" sz="1800" spc="275" dirty="0">
                <a:latin typeface="Carlito"/>
                <a:cs typeface="Carlito"/>
              </a:rPr>
              <a:t> </a:t>
            </a:r>
            <a:r>
              <a:rPr lang="en-US" sz="1800" spc="-20" dirty="0">
                <a:latin typeface="Carlito"/>
                <a:cs typeface="Carlito"/>
              </a:rPr>
              <a:t>was successful </a:t>
            </a:r>
            <a:r>
              <a:rPr lang="en-US" sz="1800" spc="-10" dirty="0">
                <a:latin typeface="Carlito"/>
                <a:cs typeface="Carlito"/>
              </a:rPr>
              <a:t>landing.</a:t>
            </a:r>
            <a:endParaRPr lang="en-US" sz="18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405"/>
              </a:spcBef>
            </a:pPr>
            <a:r>
              <a:rPr lang="en-US" sz="1800" spc="-5" dirty="0">
                <a:latin typeface="Carlito"/>
                <a:cs typeface="Carlito"/>
              </a:rPr>
              <a:t>The </a:t>
            </a:r>
            <a:r>
              <a:rPr lang="en-US" sz="1800" spc="-15" dirty="0">
                <a:latin typeface="Carlito"/>
                <a:cs typeface="Carlito"/>
              </a:rPr>
              <a:t>models </a:t>
            </a:r>
            <a:r>
              <a:rPr lang="en-US" sz="1800" spc="-20" dirty="0">
                <a:latin typeface="Carlito"/>
                <a:cs typeface="Carlito"/>
              </a:rPr>
              <a:t>predicted </a:t>
            </a:r>
            <a:r>
              <a:rPr lang="en-US" sz="1800" spc="-5" dirty="0">
                <a:latin typeface="Carlito"/>
                <a:cs typeface="Carlito"/>
              </a:rPr>
              <a:t>3 </a:t>
            </a:r>
            <a:r>
              <a:rPr lang="en-US" sz="1800" spc="-20" dirty="0">
                <a:latin typeface="Carlito"/>
                <a:cs typeface="Carlito"/>
              </a:rPr>
              <a:t>unsuccessful </a:t>
            </a:r>
            <a:r>
              <a:rPr lang="en-US" sz="1800" spc="-10" dirty="0">
                <a:latin typeface="Carlito"/>
                <a:cs typeface="Carlito"/>
              </a:rPr>
              <a:t>landings </a:t>
            </a:r>
            <a:r>
              <a:rPr lang="en-US" sz="1800" spc="-5" dirty="0">
                <a:latin typeface="Carlito"/>
                <a:cs typeface="Carlito"/>
              </a:rPr>
              <a:t>when the true label </a:t>
            </a:r>
            <a:r>
              <a:rPr lang="en-US" sz="1800" spc="-15" dirty="0">
                <a:latin typeface="Carlito"/>
                <a:cs typeface="Carlito"/>
              </a:rPr>
              <a:t>was </a:t>
            </a:r>
            <a:r>
              <a:rPr lang="en-US" sz="1800" spc="-20" dirty="0">
                <a:latin typeface="Carlito"/>
                <a:cs typeface="Carlito"/>
              </a:rPr>
              <a:t>unsuccessful</a:t>
            </a:r>
            <a:r>
              <a:rPr lang="en-US" sz="1800" spc="140" dirty="0">
                <a:latin typeface="Carlito"/>
                <a:cs typeface="Carlito"/>
              </a:rPr>
              <a:t> </a:t>
            </a:r>
            <a:r>
              <a:rPr lang="en-US" sz="1800" spc="-10" dirty="0">
                <a:latin typeface="Carlito"/>
                <a:cs typeface="Carlito"/>
              </a:rPr>
              <a:t>landing.</a:t>
            </a:r>
            <a:endParaRPr lang="en-US" sz="1800" dirty="0">
              <a:latin typeface="Carlito"/>
              <a:cs typeface="Carlito"/>
            </a:endParaRPr>
          </a:p>
          <a:p>
            <a:pPr marR="5080">
              <a:lnSpc>
                <a:spcPts val="2330"/>
              </a:lnSpc>
              <a:spcBef>
                <a:spcPts val="135"/>
              </a:spcBef>
            </a:pPr>
            <a:r>
              <a:rPr lang="en-US" sz="1800" spc="-5" dirty="0">
                <a:latin typeface="Carlito"/>
                <a:cs typeface="Carlito"/>
              </a:rPr>
              <a:t>The </a:t>
            </a:r>
            <a:r>
              <a:rPr lang="en-US" sz="1800" spc="-15" dirty="0">
                <a:latin typeface="Carlito"/>
                <a:cs typeface="Carlito"/>
              </a:rPr>
              <a:t>models </a:t>
            </a:r>
            <a:r>
              <a:rPr lang="en-US" sz="1800" spc="-20" dirty="0">
                <a:latin typeface="Carlito"/>
                <a:cs typeface="Carlito"/>
              </a:rPr>
              <a:t>predicted </a:t>
            </a:r>
            <a:r>
              <a:rPr lang="en-US" sz="1800" spc="-5" dirty="0">
                <a:latin typeface="Carlito"/>
                <a:cs typeface="Carlito"/>
              </a:rPr>
              <a:t>3 </a:t>
            </a:r>
            <a:r>
              <a:rPr lang="en-US" sz="1800" spc="-20" dirty="0">
                <a:latin typeface="Carlito"/>
                <a:cs typeface="Carlito"/>
              </a:rPr>
              <a:t>successful </a:t>
            </a:r>
            <a:r>
              <a:rPr lang="en-US" sz="1800" spc="-10" dirty="0">
                <a:latin typeface="Carlito"/>
                <a:cs typeface="Carlito"/>
              </a:rPr>
              <a:t>landings </a:t>
            </a:r>
            <a:r>
              <a:rPr lang="en-US" sz="1800" spc="-5" dirty="0">
                <a:latin typeface="Carlito"/>
                <a:cs typeface="Carlito"/>
              </a:rPr>
              <a:t>when the true label </a:t>
            </a:r>
            <a:r>
              <a:rPr lang="en-US" sz="1800" spc="-20" dirty="0">
                <a:latin typeface="Carlito"/>
                <a:cs typeface="Carlito"/>
              </a:rPr>
              <a:t>was unsuccessful </a:t>
            </a:r>
            <a:r>
              <a:rPr lang="en-US" sz="1800" spc="-10" dirty="0">
                <a:latin typeface="Carlito"/>
                <a:cs typeface="Carlito"/>
              </a:rPr>
              <a:t>landings </a:t>
            </a:r>
            <a:r>
              <a:rPr lang="en-US" sz="1800" spc="-20" dirty="0">
                <a:latin typeface="Carlito"/>
                <a:cs typeface="Carlito"/>
              </a:rPr>
              <a:t>(false positives).  </a:t>
            </a:r>
            <a:r>
              <a:rPr lang="en-US" sz="1800" spc="-15" dirty="0">
                <a:latin typeface="Carlito"/>
                <a:cs typeface="Carlito"/>
              </a:rPr>
              <a:t>Our </a:t>
            </a:r>
            <a:r>
              <a:rPr lang="en-US" sz="1800" spc="-5" dirty="0">
                <a:latin typeface="Carlito"/>
                <a:cs typeface="Carlito"/>
              </a:rPr>
              <a:t>models </a:t>
            </a:r>
            <a:r>
              <a:rPr lang="en-US" sz="1800" spc="-20" dirty="0">
                <a:latin typeface="Carlito"/>
                <a:cs typeface="Carlito"/>
              </a:rPr>
              <a:t>over predict successful</a:t>
            </a:r>
            <a:r>
              <a:rPr lang="en-US" sz="1800" spc="130" dirty="0">
                <a:latin typeface="Carlito"/>
                <a:cs typeface="Carlito"/>
              </a:rPr>
              <a:t> </a:t>
            </a:r>
            <a:r>
              <a:rPr lang="en-US" sz="1800" spc="-10" dirty="0">
                <a:latin typeface="Carlito"/>
                <a:cs typeface="Carlito"/>
              </a:rPr>
              <a:t>landings.</a:t>
            </a:r>
            <a:endParaRPr lang="en-US" sz="18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E269C45C-B9B1-DBC5-F11E-3E402BDFA321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7">
            <a:extLst>
              <a:ext uri="{FF2B5EF4-FFF2-40B4-BE49-F238E27FC236}">
                <a16:creationId xmlns:a16="http://schemas.microsoft.com/office/drawing/2014/main" id="{9AAE1C9E-700B-EF76-E115-89E95B765225}"/>
              </a:ext>
            </a:extLst>
          </p:cNvPr>
          <p:cNvSpPr/>
          <p:nvPr/>
        </p:nvSpPr>
        <p:spPr>
          <a:xfrm>
            <a:off x="5198724" y="1550543"/>
            <a:ext cx="4541520" cy="31220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8">
            <a:extLst>
              <a:ext uri="{FF2B5EF4-FFF2-40B4-BE49-F238E27FC236}">
                <a16:creationId xmlns:a16="http://schemas.microsoft.com/office/drawing/2014/main" id="{5C036D43-FD37-03A7-3675-77442C8BAA21}"/>
              </a:ext>
            </a:extLst>
          </p:cNvPr>
          <p:cNvSpPr txBox="1"/>
          <p:nvPr/>
        </p:nvSpPr>
        <p:spPr>
          <a:xfrm>
            <a:off x="9935111" y="2363851"/>
            <a:ext cx="2167846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latin typeface="Carlito"/>
                <a:cs typeface="Carlito"/>
              </a:rPr>
              <a:t>Correct predictions are  </a:t>
            </a:r>
            <a:r>
              <a:rPr sz="1800" spc="-5" dirty="0">
                <a:latin typeface="Carlito"/>
                <a:cs typeface="Carlito"/>
              </a:rPr>
              <a:t>on </a:t>
            </a:r>
            <a:r>
              <a:rPr sz="1800" dirty="0">
                <a:latin typeface="Carlito"/>
                <a:cs typeface="Carlito"/>
              </a:rPr>
              <a:t>a </a:t>
            </a:r>
            <a:r>
              <a:rPr sz="1800" spc="-10" dirty="0">
                <a:latin typeface="Carlito"/>
                <a:cs typeface="Carlito"/>
              </a:rPr>
              <a:t>diagonal </a:t>
            </a:r>
            <a:r>
              <a:rPr sz="1800" spc="-20" dirty="0">
                <a:latin typeface="Carlito"/>
                <a:cs typeface="Carlito"/>
              </a:rPr>
              <a:t>from </a:t>
            </a:r>
            <a:r>
              <a:rPr sz="1800" spc="-15" dirty="0">
                <a:latin typeface="Carlito"/>
                <a:cs typeface="Carlito"/>
              </a:rPr>
              <a:t>top  </a:t>
            </a:r>
            <a:r>
              <a:rPr sz="1800" spc="-5" dirty="0">
                <a:latin typeface="Carlito"/>
                <a:cs typeface="Carlito"/>
              </a:rPr>
              <a:t>left </a:t>
            </a:r>
            <a:r>
              <a:rPr sz="1800" spc="-15" dirty="0">
                <a:latin typeface="Carlito"/>
                <a:cs typeface="Carlito"/>
              </a:rPr>
              <a:t>to </a:t>
            </a:r>
            <a:r>
              <a:rPr sz="1800" spc="-20" dirty="0">
                <a:latin typeface="Carlito"/>
                <a:cs typeface="Carlito"/>
              </a:rPr>
              <a:t>bottom</a:t>
            </a:r>
            <a:r>
              <a:rPr sz="1800" spc="-80" dirty="0">
                <a:latin typeface="Carlito"/>
                <a:cs typeface="Carlito"/>
              </a:rPr>
              <a:t> </a:t>
            </a:r>
            <a:r>
              <a:rPr sz="1800" spc="-5" dirty="0">
                <a:latin typeface="Carlito"/>
                <a:cs typeface="Carlito"/>
              </a:rPr>
              <a:t>right.</a:t>
            </a:r>
            <a:endParaRPr sz="18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462924"/>
            <a:ext cx="10515600" cy="476346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95580" indent="-183515">
              <a:lnSpc>
                <a:spcPct val="100000"/>
              </a:lnSpc>
              <a:spcBef>
                <a:spcPts val="49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Our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task: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to develop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a machine learning model </a:t>
            </a: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Space Y who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wants to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bid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against</a:t>
            </a:r>
            <a:r>
              <a:rPr lang="en-US" sz="2200" spc="-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SpaceX</a:t>
            </a:r>
            <a:endParaRPr lang="en-US" sz="22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The goal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model is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predict when </a:t>
            </a:r>
            <a:r>
              <a:rPr lang="en-US" sz="2200" spc="-15" dirty="0">
                <a:solidFill>
                  <a:srgbClr val="404040"/>
                </a:solidFill>
                <a:latin typeface="Carlito"/>
                <a:cs typeface="Carlito"/>
              </a:rPr>
              <a:t>Stage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1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will successfully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land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200" spc="-35" dirty="0">
                <a:solidFill>
                  <a:srgbClr val="404040"/>
                </a:solidFill>
                <a:latin typeface="Carlito"/>
                <a:cs typeface="Carlito"/>
              </a:rPr>
              <a:t>save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~$100 million</a:t>
            </a:r>
            <a:r>
              <a:rPr lang="en-US" sz="2200" spc="-1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USD</a:t>
            </a:r>
            <a:endParaRPr lang="en-US" sz="22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9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from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public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SpaceX API and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web scraping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SpaceX Wikipedia</a:t>
            </a:r>
            <a:r>
              <a:rPr lang="en-US" sz="2200" spc="-19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page</a:t>
            </a:r>
            <a:endParaRPr lang="en-US" sz="22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Created data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labels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stored data into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DB2 SQL</a:t>
            </a:r>
            <a:r>
              <a:rPr lang="en-US" sz="2200" spc="-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database</a:t>
            </a:r>
            <a:endParaRPr lang="en-US" sz="22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Created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dashboard </a:t>
            </a: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for</a:t>
            </a:r>
            <a:r>
              <a:rPr lang="en-US" sz="2200" spc="-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visualization</a:t>
            </a:r>
            <a:endParaRPr lang="en-US" sz="2200" dirty="0">
              <a:latin typeface="Carlito"/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200" spc="-50" dirty="0">
                <a:solidFill>
                  <a:srgbClr val="404040"/>
                </a:solidFill>
                <a:latin typeface="Carlito"/>
                <a:cs typeface="Carlito"/>
              </a:rPr>
              <a:t>We </a:t>
            </a: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created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a machine learning model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an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accuracy of</a:t>
            </a:r>
            <a:r>
              <a:rPr lang="en-US" sz="22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83%</a:t>
            </a:r>
            <a:endParaRPr lang="en-US" sz="2200" dirty="0">
              <a:latin typeface="Carlito"/>
              <a:cs typeface="Carlito"/>
            </a:endParaRPr>
          </a:p>
          <a:p>
            <a:pPr marL="195580" marR="276860" indent="-183515">
              <a:lnSpc>
                <a:spcPts val="2160"/>
              </a:lnSpc>
              <a:spcBef>
                <a:spcPts val="63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Allon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Mask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200" dirty="0" err="1">
                <a:solidFill>
                  <a:srgbClr val="404040"/>
                </a:solidFill>
                <a:latin typeface="Carlito"/>
                <a:cs typeface="Carlito"/>
              </a:rPr>
              <a:t>SpaceY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can use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this model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predict with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relatively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high accuracy whether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a  launch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will </a:t>
            </a:r>
            <a:r>
              <a:rPr lang="en-US" sz="2200" spc="-35" dirty="0">
                <a:solidFill>
                  <a:srgbClr val="404040"/>
                </a:solidFill>
                <a:latin typeface="Carlito"/>
                <a:cs typeface="Carlito"/>
              </a:rPr>
              <a:t>have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Stage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1 landing </a:t>
            </a: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before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determine whether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the launch 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should be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made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or</a:t>
            </a:r>
            <a:r>
              <a:rPr lang="en-US" sz="22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not</a:t>
            </a:r>
            <a:endParaRPr lang="en-US" sz="2200" dirty="0">
              <a:latin typeface="Carlito"/>
              <a:cs typeface="Carlito"/>
            </a:endParaRPr>
          </a:p>
          <a:p>
            <a:pPr marL="195580" marR="5080" indent="-183515">
              <a:lnSpc>
                <a:spcPts val="2200"/>
              </a:lnSpc>
              <a:spcBef>
                <a:spcPts val="6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If possible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more </a:t>
            </a: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should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collected </a:t>
            </a:r>
            <a:r>
              <a:rPr lang="en-US" sz="22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better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determine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200" spc="-10" dirty="0">
                <a:solidFill>
                  <a:srgbClr val="404040"/>
                </a:solidFill>
                <a:latin typeface="Carlito"/>
                <a:cs typeface="Carlito"/>
              </a:rPr>
              <a:t>best </a:t>
            </a:r>
            <a:r>
              <a:rPr lang="en-US" sz="2200" dirty="0">
                <a:solidFill>
                  <a:srgbClr val="404040"/>
                </a:solidFill>
                <a:latin typeface="Carlito"/>
                <a:cs typeface="Carlito"/>
              </a:rPr>
              <a:t>machine learning model  and </a:t>
            </a:r>
            <a:r>
              <a:rPr lang="en-US" sz="2200" spc="-25" dirty="0">
                <a:solidFill>
                  <a:srgbClr val="404040"/>
                </a:solidFill>
                <a:latin typeface="Carlito"/>
                <a:cs typeface="Carlito"/>
              </a:rPr>
              <a:t>improve</a:t>
            </a:r>
            <a:r>
              <a:rPr lang="en-US" sz="2200" spc="-3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200" spc="-5" dirty="0">
                <a:solidFill>
                  <a:srgbClr val="404040"/>
                </a:solidFill>
                <a:latin typeface="Carlito"/>
                <a:cs typeface="Carlito"/>
              </a:rPr>
              <a:t>accuracy</a:t>
            </a:r>
            <a:endParaRPr lang="en-US" sz="2200" dirty="0">
              <a:latin typeface="Carlito"/>
              <a:cs typeface="Carlito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345C5065-0AE9-DC78-AB20-7804A6B06AE1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592494"/>
            <a:ext cx="10515600" cy="461836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6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GitHub </a:t>
            </a:r>
            <a:r>
              <a:rPr lang="en-US" sz="2000" spc="-10" dirty="0">
                <a:solidFill>
                  <a:schemeClr val="accent6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repository</a:t>
            </a:r>
            <a:r>
              <a:rPr lang="en-US" sz="2000" spc="-40" dirty="0">
                <a:solidFill>
                  <a:schemeClr val="accent6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US" sz="2000" spc="-5" dirty="0">
                <a:solidFill>
                  <a:schemeClr val="accent6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url:</a:t>
            </a:r>
            <a:endParaRPr lang="en-US" sz="2000" dirty="0">
              <a:solidFill>
                <a:schemeClr val="accent6"/>
              </a:solidFill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  <a:hlinkClick r:id="rId4"/>
              </a:rPr>
              <a:t>https://github.com/Balasubramanian1981/Dheesha/</a:t>
            </a:r>
            <a:endParaRPr lang="en-US" sz="2200" dirty="0">
              <a:solidFill>
                <a:srgbClr val="0B49CB"/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rgbClr val="0B49CB"/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6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Special </a:t>
            </a:r>
            <a:r>
              <a:rPr lang="en-US" sz="2000" spc="-15" dirty="0">
                <a:solidFill>
                  <a:schemeClr val="accent6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Thanks </a:t>
            </a:r>
            <a:r>
              <a:rPr lang="en-US" sz="2000" spc="-20" dirty="0">
                <a:solidFill>
                  <a:schemeClr val="accent6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to </a:t>
            </a:r>
            <a:r>
              <a:rPr lang="en-US" sz="2000" dirty="0">
                <a:solidFill>
                  <a:schemeClr val="accent6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All </a:t>
            </a:r>
            <a:r>
              <a:rPr lang="en-US" sz="2000" spc="-20" dirty="0">
                <a:solidFill>
                  <a:schemeClr val="accent6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Instructors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https://www.coursera.org/professional-certificates/ibm-data-science?#instructors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AC844850-1AD3-52AD-B85E-2F9FB5E19D68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D4EBBF27-E5DF-1F65-2C98-05B4B1D98C13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62924"/>
            <a:ext cx="10515600" cy="471403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R="42545">
              <a:lnSpc>
                <a:spcPts val="2210"/>
              </a:lnSpc>
              <a:spcBef>
                <a:spcPts val="335"/>
              </a:spcBef>
            </a:pPr>
            <a:r>
              <a:rPr lang="en-US" sz="16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collection </a:t>
            </a:r>
            <a:r>
              <a:rPr lang="en-US" sz="16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process </a:t>
            </a:r>
            <a:r>
              <a:rPr lang="en-US" sz="16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involved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 </a:t>
            </a:r>
            <a:r>
              <a:rPr lang="en-US" sz="16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combination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of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API </a:t>
            </a:r>
            <a:r>
              <a:rPr lang="en-US" sz="16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requests from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Space X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public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API and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web  scraping </a:t>
            </a:r>
            <a:r>
              <a:rPr lang="en-US" sz="16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16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from    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table in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Space </a:t>
            </a:r>
            <a:r>
              <a:rPr lang="en-US" sz="1600" spc="-7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X’s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Wikipedia</a:t>
            </a:r>
            <a:r>
              <a:rPr lang="en-US" sz="1600" spc="-1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4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entry.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 marR="356235">
              <a:lnSpc>
                <a:spcPts val="2300"/>
              </a:lnSpc>
              <a:spcBef>
                <a:spcPts val="1115"/>
              </a:spcBef>
            </a:pP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The </a:t>
            </a:r>
            <a:r>
              <a:rPr lang="en-US" sz="16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next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slide will show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the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flowchart of </a:t>
            </a:r>
            <a:r>
              <a:rPr lang="en-US" sz="16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collection </a:t>
            </a:r>
            <a:r>
              <a:rPr lang="en-US" sz="16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from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API and the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one </a:t>
            </a:r>
            <a:r>
              <a:rPr lang="en-US" sz="16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after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will show 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the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flowchart of </a:t>
            </a:r>
            <a:r>
              <a:rPr lang="en-US" sz="16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collection </a:t>
            </a:r>
            <a:r>
              <a:rPr lang="en-US" sz="16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from</a:t>
            </a:r>
            <a:r>
              <a:rPr lang="en-US" sz="1600" spc="-1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10" dirty="0" err="1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webscraping</a:t>
            </a:r>
            <a:r>
              <a:rPr lang="en-US" sz="16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.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145"/>
              </a:spcBef>
            </a:pPr>
            <a:r>
              <a:rPr lang="en-US" sz="16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Space X API </a:t>
            </a:r>
            <a:r>
              <a:rPr lang="en-US" sz="1600" u="heavy" spc="-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Data</a:t>
            </a:r>
            <a:r>
              <a:rPr lang="en-US" sz="1600" u="heavy" spc="-9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lang="en-US" sz="16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Columns: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300"/>
              </a:lnSpc>
              <a:spcBef>
                <a:spcPts val="1200"/>
              </a:spcBef>
            </a:pPr>
            <a:r>
              <a:rPr lang="en-US" sz="1600" spc="-30" dirty="0" err="1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FlightNumber</a:t>
            </a:r>
            <a:r>
              <a:rPr lang="en-US" sz="1600" spc="-3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6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Date, </a:t>
            </a:r>
            <a:r>
              <a:rPr lang="en-US" sz="1600" spc="-25" dirty="0" err="1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BoosterVersion</a:t>
            </a:r>
            <a:r>
              <a:rPr lang="en-US" sz="16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600" spc="-20" dirty="0" err="1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PayloadMass</a:t>
            </a:r>
            <a:r>
              <a:rPr lang="en-US" sz="16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Orbit, </a:t>
            </a:r>
            <a:r>
              <a:rPr lang="en-US" sz="1600" spc="-5" dirty="0" err="1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LaunchSite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6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Outcome,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Flights,</a:t>
            </a:r>
            <a:r>
              <a:rPr lang="en-US" sz="1600" spc="5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1600" dirty="0" err="1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GridFins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,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ts val="2300"/>
              </a:lnSpc>
            </a:pP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Reused, Legs, </a:t>
            </a:r>
            <a:r>
              <a:rPr lang="en-US" sz="1600" spc="-10" dirty="0" err="1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LandingPad</a:t>
            </a:r>
            <a:r>
              <a:rPr lang="en-US" sz="16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6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Block, </a:t>
            </a:r>
            <a:r>
              <a:rPr lang="en-US" sz="1600" spc="-10" dirty="0" err="1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ReusedCount</a:t>
            </a:r>
            <a:r>
              <a:rPr lang="en-US" sz="16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Serial, Longitude,</a:t>
            </a:r>
            <a:r>
              <a:rPr lang="en-US" sz="1600" spc="-229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16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Latitude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105"/>
              </a:spcBef>
            </a:pPr>
            <a:r>
              <a:rPr lang="en-US" sz="16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Wikipedia </a:t>
            </a:r>
            <a:r>
              <a:rPr lang="en-US" sz="1600" u="heavy" spc="-25" dirty="0" err="1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Webscrape</a:t>
            </a:r>
            <a:r>
              <a:rPr lang="en-US" sz="1600" u="heavy" spc="-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Data</a:t>
            </a:r>
            <a:r>
              <a:rPr lang="en-US" sz="1600" u="heavy" spc="-1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lang="en-US" sz="16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Columns:</a:t>
            </a:r>
            <a:endParaRPr lang="en-US" sz="1600" dirty="0">
              <a:latin typeface="Abadi" panose="020B0604020104020204" pitchFamily="34" charset="0"/>
              <a:cs typeface="Carlito"/>
            </a:endParaRPr>
          </a:p>
          <a:p>
            <a:pPr marR="837565">
              <a:lnSpc>
                <a:spcPts val="2200"/>
              </a:lnSpc>
              <a:spcBef>
                <a:spcPts val="1440"/>
              </a:spcBef>
            </a:pP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No.,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site, </a:t>
            </a:r>
            <a:r>
              <a:rPr lang="en-US" sz="1600" spc="-25" dirty="0">
                <a:solidFill>
                  <a:srgbClr val="404040"/>
                </a:solidFill>
                <a:latin typeface="Carlito"/>
                <a:cs typeface="Carlito"/>
              </a:rPr>
              <a:t>Payload, </a:t>
            </a:r>
            <a:r>
              <a:rPr lang="en-US" sz="1600" spc="-20" dirty="0" err="1">
                <a:solidFill>
                  <a:srgbClr val="404040"/>
                </a:solidFill>
                <a:latin typeface="Carlito"/>
                <a:cs typeface="Carlito"/>
              </a:rPr>
              <a:t>PayloadMass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,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US" sz="1600" spc="-60" dirty="0">
                <a:solidFill>
                  <a:srgbClr val="404040"/>
                </a:solidFill>
                <a:latin typeface="Carlito"/>
                <a:cs typeface="Carlito"/>
              </a:rPr>
              <a:t>Customer,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600" spc="-15" dirty="0">
                <a:solidFill>
                  <a:srgbClr val="404040"/>
                </a:solidFill>
                <a:latin typeface="Carlito"/>
                <a:cs typeface="Carlito"/>
              </a:rPr>
              <a:t>outcome, </a:t>
            </a:r>
            <a:r>
              <a:rPr lang="en-US" sz="1600" spc="-45" dirty="0">
                <a:solidFill>
                  <a:srgbClr val="404040"/>
                </a:solidFill>
                <a:latin typeface="Carlito"/>
                <a:cs typeface="Carlito"/>
              </a:rPr>
              <a:t>Version  </a:t>
            </a:r>
            <a:r>
              <a:rPr lang="en-US" sz="1600" spc="-60" dirty="0">
                <a:solidFill>
                  <a:srgbClr val="404040"/>
                </a:solidFill>
                <a:latin typeface="Carlito"/>
                <a:cs typeface="Carlito"/>
              </a:rPr>
              <a:t>Booster,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1600" dirty="0">
                <a:solidFill>
                  <a:srgbClr val="404040"/>
                </a:solidFill>
                <a:latin typeface="Carlito"/>
                <a:cs typeface="Carlito"/>
              </a:rPr>
              <a:t>landing, </a:t>
            </a:r>
            <a:r>
              <a:rPr lang="en-US" sz="1600" spc="-20" dirty="0">
                <a:solidFill>
                  <a:srgbClr val="404040"/>
                </a:solidFill>
                <a:latin typeface="Carlito"/>
                <a:cs typeface="Carlito"/>
              </a:rPr>
              <a:t>Date,</a:t>
            </a:r>
            <a:r>
              <a:rPr lang="en-US" sz="1600" spc="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600" spc="-5" dirty="0">
                <a:solidFill>
                  <a:srgbClr val="404040"/>
                </a:solidFill>
                <a:latin typeface="Carlito"/>
                <a:cs typeface="Carlito"/>
              </a:rPr>
              <a:t>Time</a:t>
            </a:r>
            <a:endParaRPr lang="en-US" sz="16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773F312A-EAF5-4852-3FAA-0A6B67A51122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9" y="1800225"/>
            <a:ext cx="4552646" cy="45191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u="sng" spc="-5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  <a:t>GitHub</a:t>
            </a:r>
            <a:r>
              <a:rPr lang="en-US" sz="1600" u="sng" spc="-155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  <a:t> </a:t>
            </a:r>
            <a:r>
              <a:rPr lang="en-US" sz="1600" u="sng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  <a:t>url:</a:t>
            </a:r>
            <a:br>
              <a:rPr lang="en-US" sz="1600" u="sng" dirty="0">
                <a:solidFill>
                  <a:srgbClr val="0B49CB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</a:br>
            <a:r>
              <a:rPr lang="en-US" sz="1600" u="sng" dirty="0">
                <a:solidFill>
                  <a:srgbClr val="0B49CB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  <a:t>https://github.com/Balasubramanian1981/Dheesha/blob/main/SpaceX%20Falcon%209%20first%20stage%20Landing%20Prediction.ipynb</a:t>
            </a:r>
            <a:endParaRPr lang="en-US" sz="1600" dirty="0">
              <a:solidFill>
                <a:srgbClr val="0B49CB"/>
              </a:solidFill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E7E89A5F-4DC4-FF02-A406-62517C0C5DF4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507FF7-17FC-339F-341A-8D88AF6CD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262" y="1773041"/>
            <a:ext cx="5461000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4481796" cy="445611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spc="-5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  <a:t>GitHub</a:t>
            </a:r>
            <a:r>
              <a:rPr lang="en-US" sz="1600" spc="-155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  <a:t> </a:t>
            </a:r>
            <a:r>
              <a:rPr lang="en-US" sz="1600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  <a:t>url:</a:t>
            </a:r>
            <a:br>
              <a:rPr lang="en-US" sz="1600" u="sng" dirty="0">
                <a:solidFill>
                  <a:srgbClr val="0B49CB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</a:br>
            <a:r>
              <a:rPr lang="en-US" sz="1600" u="sng" dirty="0">
                <a:solidFill>
                  <a:srgbClr val="0B49CB"/>
                </a:solidFill>
                <a:uFill>
                  <a:solidFill>
                    <a:srgbClr val="FFFFFF"/>
                  </a:solidFill>
                </a:uFill>
                <a:latin typeface="Carlito"/>
                <a:cs typeface="Carlito"/>
              </a:rPr>
              <a:t>https://github.com/Balasubramanian1981/Dheesha/blob/main/Space%20X%20Falcon%209%20First%20Stage%20Landing%20Prediction.ipynb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DC5F1E79-5958-E049-5B8F-F1E6ABE06CFF}"/>
              </a:ext>
            </a:extLst>
          </p:cNvPr>
          <p:cNvSpPr/>
          <p:nvPr/>
        </p:nvSpPr>
        <p:spPr>
          <a:xfrm>
            <a:off x="3047" y="6400798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444" y="0"/>
                </a:moveTo>
                <a:lnTo>
                  <a:pt x="0" y="0"/>
                </a:lnTo>
                <a:lnTo>
                  <a:pt x="0" y="457199"/>
                </a:lnTo>
                <a:lnTo>
                  <a:pt x="12188444" y="457199"/>
                </a:lnTo>
                <a:lnTo>
                  <a:pt x="12188444" y="0"/>
                </a:lnTo>
                <a:close/>
              </a:path>
            </a:pathLst>
          </a:custGeom>
          <a:solidFill>
            <a:srgbClr val="92D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86F36E-BAB9-0C3C-DC50-B564DFD1C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263" y="1792288"/>
            <a:ext cx="5461000" cy="421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333</TotalTime>
  <Words>2842</Words>
  <Application>Microsoft Office PowerPoint</Application>
  <PresentationFormat>Widescreen</PresentationFormat>
  <Paragraphs>287</Paragraphs>
  <Slides>47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Calibri</vt:lpstr>
      <vt:lpstr>Carlito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Balasubramanian Pandian</cp:lastModifiedBy>
  <cp:revision>221</cp:revision>
  <dcterms:created xsi:type="dcterms:W3CDTF">2021-04-29T18:58:34Z</dcterms:created>
  <dcterms:modified xsi:type="dcterms:W3CDTF">2025-07-24T04:07:47Z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